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7" r:id="rId2"/>
    <p:sldId id="256" r:id="rId3"/>
    <p:sldId id="317" r:id="rId4"/>
    <p:sldId id="257" r:id="rId5"/>
    <p:sldId id="258" r:id="rId6"/>
    <p:sldId id="259" r:id="rId7"/>
    <p:sldId id="260" r:id="rId8"/>
    <p:sldId id="261" r:id="rId9"/>
    <p:sldId id="315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262" r:id="rId21"/>
    <p:sldId id="329" r:id="rId22"/>
    <p:sldId id="330" r:id="rId23"/>
    <p:sldId id="334" r:id="rId24"/>
    <p:sldId id="331" r:id="rId25"/>
    <p:sldId id="333" r:id="rId26"/>
    <p:sldId id="332" r:id="rId27"/>
    <p:sldId id="328" r:id="rId28"/>
    <p:sldId id="336" r:id="rId29"/>
    <p:sldId id="338" r:id="rId3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253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AC0AB2-41BB-4E49-9BD3-9B1EA4C1CAA6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019D151-091D-4203-9C61-D81D578FA296}">
      <dgm:prSet phldrT="[Text]"/>
      <dgm:spPr/>
      <dgm:t>
        <a:bodyPr/>
        <a:lstStyle/>
        <a:p>
          <a:r>
            <a:rPr lang="en-US" dirty="0"/>
            <a:t>Policy</a:t>
          </a:r>
        </a:p>
      </dgm:t>
    </dgm:pt>
    <dgm:pt modelId="{043F1D26-E18B-4A23-A932-7AA45FFB5FFC}" type="parTrans" cxnId="{DBE577B4-734B-4F32-98B0-3628F209FCB9}">
      <dgm:prSet/>
      <dgm:spPr/>
      <dgm:t>
        <a:bodyPr/>
        <a:lstStyle/>
        <a:p>
          <a:endParaRPr lang="en-US"/>
        </a:p>
      </dgm:t>
    </dgm:pt>
    <dgm:pt modelId="{EACC477D-39D2-4DF7-B27C-E6824A67CAD4}" type="sibTrans" cxnId="{DBE577B4-734B-4F32-98B0-3628F209FCB9}">
      <dgm:prSet/>
      <dgm:spPr/>
      <dgm:t>
        <a:bodyPr/>
        <a:lstStyle/>
        <a:p>
          <a:endParaRPr lang="en-US"/>
        </a:p>
      </dgm:t>
    </dgm:pt>
    <dgm:pt modelId="{66893622-228F-4F74-9521-10D1DD915A48}">
      <dgm:prSet phldrT="[Text]"/>
      <dgm:spPr/>
      <dgm:t>
        <a:bodyPr/>
        <a:lstStyle/>
        <a:p>
          <a:r>
            <a:rPr lang="en-US" dirty="0"/>
            <a:t>Strategy</a:t>
          </a:r>
        </a:p>
      </dgm:t>
    </dgm:pt>
    <dgm:pt modelId="{C6238694-8994-472D-A5CE-D1CD6A442334}" type="parTrans" cxnId="{E69268C2-3C66-454B-8A39-CDA84A8D2F73}">
      <dgm:prSet/>
      <dgm:spPr/>
      <dgm:t>
        <a:bodyPr/>
        <a:lstStyle/>
        <a:p>
          <a:endParaRPr lang="en-US"/>
        </a:p>
      </dgm:t>
    </dgm:pt>
    <dgm:pt modelId="{47D9BA8C-B6E2-4400-BC0E-06B9926279C0}" type="sibTrans" cxnId="{E69268C2-3C66-454B-8A39-CDA84A8D2F73}">
      <dgm:prSet/>
      <dgm:spPr/>
      <dgm:t>
        <a:bodyPr/>
        <a:lstStyle/>
        <a:p>
          <a:endParaRPr lang="en-US"/>
        </a:p>
      </dgm:t>
    </dgm:pt>
    <dgm:pt modelId="{735A5BC4-328E-418D-8A09-02BD70DB80A3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/>
            <a:t>Regulation</a:t>
          </a:r>
        </a:p>
      </dgm:t>
    </dgm:pt>
    <dgm:pt modelId="{03B22FBB-FF7F-4384-8913-7B0E2B1D67DB}" type="parTrans" cxnId="{6788622E-F840-4717-AC8E-05B118E5BDA4}">
      <dgm:prSet/>
      <dgm:spPr/>
      <dgm:t>
        <a:bodyPr/>
        <a:lstStyle/>
        <a:p>
          <a:endParaRPr lang="en-US"/>
        </a:p>
      </dgm:t>
    </dgm:pt>
    <dgm:pt modelId="{DE7236DA-3C49-4C93-BC33-1811D5F971C3}" type="sibTrans" cxnId="{6788622E-F840-4717-AC8E-05B118E5BDA4}">
      <dgm:prSet/>
      <dgm:spPr>
        <a:solidFill>
          <a:schemeClr val="accent6"/>
        </a:solidFill>
      </dgm:spPr>
      <dgm:t>
        <a:bodyPr/>
        <a:lstStyle/>
        <a:p>
          <a:endParaRPr lang="en-US"/>
        </a:p>
      </dgm:t>
    </dgm:pt>
    <dgm:pt modelId="{2ED55CBA-CCB2-4BBA-A870-4A2BC537AE53}" type="pres">
      <dgm:prSet presAssocID="{B4AC0AB2-41BB-4E49-9BD3-9B1EA4C1CAA6}" presName="cycle" presStyleCnt="0">
        <dgm:presLayoutVars>
          <dgm:dir/>
          <dgm:resizeHandles val="exact"/>
        </dgm:presLayoutVars>
      </dgm:prSet>
      <dgm:spPr/>
    </dgm:pt>
    <dgm:pt modelId="{4B2BE21C-8976-48D9-855D-28CE924F3E11}" type="pres">
      <dgm:prSet presAssocID="{6019D151-091D-4203-9C61-D81D578FA296}" presName="node" presStyleLbl="node1" presStyleIdx="0" presStyleCnt="3" custScaleX="61622" custScaleY="58873">
        <dgm:presLayoutVars>
          <dgm:bulletEnabled val="1"/>
        </dgm:presLayoutVars>
      </dgm:prSet>
      <dgm:spPr/>
    </dgm:pt>
    <dgm:pt modelId="{5EC5A75C-FED1-4A89-8EF7-13F6335BC3F6}" type="pres">
      <dgm:prSet presAssocID="{EACC477D-39D2-4DF7-B27C-E6824A67CAD4}" presName="sibTrans" presStyleLbl="sibTrans2D1" presStyleIdx="0" presStyleCnt="3"/>
      <dgm:spPr/>
    </dgm:pt>
    <dgm:pt modelId="{1F6C5423-7006-43DF-86D4-0CB1717C7A13}" type="pres">
      <dgm:prSet presAssocID="{EACC477D-39D2-4DF7-B27C-E6824A67CAD4}" presName="connectorText" presStyleLbl="sibTrans2D1" presStyleIdx="0" presStyleCnt="3"/>
      <dgm:spPr/>
    </dgm:pt>
    <dgm:pt modelId="{F9759AC4-A304-4D76-8179-751AC99AA650}" type="pres">
      <dgm:prSet presAssocID="{66893622-228F-4F74-9521-10D1DD915A48}" presName="node" presStyleLbl="node1" presStyleIdx="1" presStyleCnt="3" custScaleX="92395" custScaleY="92342" custRadScaleRad="121640" custRadScaleInc="-8663">
        <dgm:presLayoutVars>
          <dgm:bulletEnabled val="1"/>
        </dgm:presLayoutVars>
      </dgm:prSet>
      <dgm:spPr/>
    </dgm:pt>
    <dgm:pt modelId="{3376CD25-B5E5-4389-993E-DC992F6D1636}" type="pres">
      <dgm:prSet presAssocID="{47D9BA8C-B6E2-4400-BC0E-06B9926279C0}" presName="sibTrans" presStyleLbl="sibTrans2D1" presStyleIdx="1" presStyleCnt="3"/>
      <dgm:spPr/>
    </dgm:pt>
    <dgm:pt modelId="{8B1BCEA1-C78F-4DE9-B11C-575DE09CE6A2}" type="pres">
      <dgm:prSet presAssocID="{47D9BA8C-B6E2-4400-BC0E-06B9926279C0}" presName="connectorText" presStyleLbl="sibTrans2D1" presStyleIdx="1" presStyleCnt="3"/>
      <dgm:spPr/>
    </dgm:pt>
    <dgm:pt modelId="{D1DEF056-58F1-4036-A6A4-AE195D9A5743}" type="pres">
      <dgm:prSet presAssocID="{735A5BC4-328E-418D-8A09-02BD70DB80A3}" presName="node" presStyleLbl="node1" presStyleIdx="2" presStyleCnt="3" custScaleX="132065" custScaleY="133056">
        <dgm:presLayoutVars>
          <dgm:bulletEnabled val="1"/>
        </dgm:presLayoutVars>
      </dgm:prSet>
      <dgm:spPr/>
    </dgm:pt>
    <dgm:pt modelId="{D6D439D2-FDBD-47A3-B8EA-1AA0301F81FE}" type="pres">
      <dgm:prSet presAssocID="{DE7236DA-3C49-4C93-BC33-1811D5F971C3}" presName="sibTrans" presStyleLbl="sibTrans2D1" presStyleIdx="2" presStyleCnt="3"/>
      <dgm:spPr/>
    </dgm:pt>
    <dgm:pt modelId="{52088860-8887-47DA-84C8-774CA0435EBE}" type="pres">
      <dgm:prSet presAssocID="{DE7236DA-3C49-4C93-BC33-1811D5F971C3}" presName="connectorText" presStyleLbl="sibTrans2D1" presStyleIdx="2" presStyleCnt="3"/>
      <dgm:spPr/>
    </dgm:pt>
  </dgm:ptLst>
  <dgm:cxnLst>
    <dgm:cxn modelId="{C4799103-4033-4B6B-A8E1-55C70EE411F2}" type="presOf" srcId="{66893622-228F-4F74-9521-10D1DD915A48}" destId="{F9759AC4-A304-4D76-8179-751AC99AA650}" srcOrd="0" destOrd="0" presId="urn:microsoft.com/office/officeart/2005/8/layout/cycle2"/>
    <dgm:cxn modelId="{7313E313-9D00-4CE3-9D89-C72FBA7DF44D}" type="presOf" srcId="{EACC477D-39D2-4DF7-B27C-E6824A67CAD4}" destId="{1F6C5423-7006-43DF-86D4-0CB1717C7A13}" srcOrd="1" destOrd="0" presId="urn:microsoft.com/office/officeart/2005/8/layout/cycle2"/>
    <dgm:cxn modelId="{6788622E-F840-4717-AC8E-05B118E5BDA4}" srcId="{B4AC0AB2-41BB-4E49-9BD3-9B1EA4C1CAA6}" destId="{735A5BC4-328E-418D-8A09-02BD70DB80A3}" srcOrd="2" destOrd="0" parTransId="{03B22FBB-FF7F-4384-8913-7B0E2B1D67DB}" sibTransId="{DE7236DA-3C49-4C93-BC33-1811D5F971C3}"/>
    <dgm:cxn modelId="{C0D1636F-CDEA-4817-9FC8-3B4691A4F336}" type="presOf" srcId="{6019D151-091D-4203-9C61-D81D578FA296}" destId="{4B2BE21C-8976-48D9-855D-28CE924F3E11}" srcOrd="0" destOrd="0" presId="urn:microsoft.com/office/officeart/2005/8/layout/cycle2"/>
    <dgm:cxn modelId="{8C9BB774-CC15-4A56-AD37-0EAC5272574D}" type="presOf" srcId="{735A5BC4-328E-418D-8A09-02BD70DB80A3}" destId="{D1DEF056-58F1-4036-A6A4-AE195D9A5743}" srcOrd="0" destOrd="0" presId="urn:microsoft.com/office/officeart/2005/8/layout/cycle2"/>
    <dgm:cxn modelId="{1747D8A1-C1D4-496A-BFFB-C4467648A333}" type="presOf" srcId="{EACC477D-39D2-4DF7-B27C-E6824A67CAD4}" destId="{5EC5A75C-FED1-4A89-8EF7-13F6335BC3F6}" srcOrd="0" destOrd="0" presId="urn:microsoft.com/office/officeart/2005/8/layout/cycle2"/>
    <dgm:cxn modelId="{368B89A7-E9E1-4BA0-BAE9-BFFA89C81535}" type="presOf" srcId="{B4AC0AB2-41BB-4E49-9BD3-9B1EA4C1CAA6}" destId="{2ED55CBA-CCB2-4BBA-A870-4A2BC537AE53}" srcOrd="0" destOrd="0" presId="urn:microsoft.com/office/officeart/2005/8/layout/cycle2"/>
    <dgm:cxn modelId="{5BF7FBAB-34E7-4511-8B75-7456A4B1C9EB}" type="presOf" srcId="{47D9BA8C-B6E2-4400-BC0E-06B9926279C0}" destId="{8B1BCEA1-C78F-4DE9-B11C-575DE09CE6A2}" srcOrd="1" destOrd="0" presId="urn:microsoft.com/office/officeart/2005/8/layout/cycle2"/>
    <dgm:cxn modelId="{568744AD-AF90-4556-94B3-A6466DE81A0D}" type="presOf" srcId="{DE7236DA-3C49-4C93-BC33-1811D5F971C3}" destId="{52088860-8887-47DA-84C8-774CA0435EBE}" srcOrd="1" destOrd="0" presId="urn:microsoft.com/office/officeart/2005/8/layout/cycle2"/>
    <dgm:cxn modelId="{DBE577B4-734B-4F32-98B0-3628F209FCB9}" srcId="{B4AC0AB2-41BB-4E49-9BD3-9B1EA4C1CAA6}" destId="{6019D151-091D-4203-9C61-D81D578FA296}" srcOrd="0" destOrd="0" parTransId="{043F1D26-E18B-4A23-A932-7AA45FFB5FFC}" sibTransId="{EACC477D-39D2-4DF7-B27C-E6824A67CAD4}"/>
    <dgm:cxn modelId="{E69268C2-3C66-454B-8A39-CDA84A8D2F73}" srcId="{B4AC0AB2-41BB-4E49-9BD3-9B1EA4C1CAA6}" destId="{66893622-228F-4F74-9521-10D1DD915A48}" srcOrd="1" destOrd="0" parTransId="{C6238694-8994-472D-A5CE-D1CD6A442334}" sibTransId="{47D9BA8C-B6E2-4400-BC0E-06B9926279C0}"/>
    <dgm:cxn modelId="{B569D8C7-3E75-488C-BFA9-CB08AE1E7D7D}" type="presOf" srcId="{DE7236DA-3C49-4C93-BC33-1811D5F971C3}" destId="{D6D439D2-FDBD-47A3-B8EA-1AA0301F81FE}" srcOrd="0" destOrd="0" presId="urn:microsoft.com/office/officeart/2005/8/layout/cycle2"/>
    <dgm:cxn modelId="{3D746CFC-969C-479C-9A09-B22D4A234683}" type="presOf" srcId="{47D9BA8C-B6E2-4400-BC0E-06B9926279C0}" destId="{3376CD25-B5E5-4389-993E-DC992F6D1636}" srcOrd="0" destOrd="0" presId="urn:microsoft.com/office/officeart/2005/8/layout/cycle2"/>
    <dgm:cxn modelId="{9DDC91CE-9D25-42FD-B158-4AF09EFD7B8F}" type="presParOf" srcId="{2ED55CBA-CCB2-4BBA-A870-4A2BC537AE53}" destId="{4B2BE21C-8976-48D9-855D-28CE924F3E11}" srcOrd="0" destOrd="0" presId="urn:microsoft.com/office/officeart/2005/8/layout/cycle2"/>
    <dgm:cxn modelId="{4DF588F8-ACFE-4375-98CD-BBEB6483DD1A}" type="presParOf" srcId="{2ED55CBA-CCB2-4BBA-A870-4A2BC537AE53}" destId="{5EC5A75C-FED1-4A89-8EF7-13F6335BC3F6}" srcOrd="1" destOrd="0" presId="urn:microsoft.com/office/officeart/2005/8/layout/cycle2"/>
    <dgm:cxn modelId="{72DCC830-9F63-4CE1-B0F2-43764509A2E9}" type="presParOf" srcId="{5EC5A75C-FED1-4A89-8EF7-13F6335BC3F6}" destId="{1F6C5423-7006-43DF-86D4-0CB1717C7A13}" srcOrd="0" destOrd="0" presId="urn:microsoft.com/office/officeart/2005/8/layout/cycle2"/>
    <dgm:cxn modelId="{BC623958-F36E-4399-AF83-0A5CAF7A14A3}" type="presParOf" srcId="{2ED55CBA-CCB2-4BBA-A870-4A2BC537AE53}" destId="{F9759AC4-A304-4D76-8179-751AC99AA650}" srcOrd="2" destOrd="0" presId="urn:microsoft.com/office/officeart/2005/8/layout/cycle2"/>
    <dgm:cxn modelId="{8A53C341-5433-47E3-A4CD-2502A2323901}" type="presParOf" srcId="{2ED55CBA-CCB2-4BBA-A870-4A2BC537AE53}" destId="{3376CD25-B5E5-4389-993E-DC992F6D1636}" srcOrd="3" destOrd="0" presId="urn:microsoft.com/office/officeart/2005/8/layout/cycle2"/>
    <dgm:cxn modelId="{19A8270B-5163-4ABF-92D3-88E8774839CF}" type="presParOf" srcId="{3376CD25-B5E5-4389-993E-DC992F6D1636}" destId="{8B1BCEA1-C78F-4DE9-B11C-575DE09CE6A2}" srcOrd="0" destOrd="0" presId="urn:microsoft.com/office/officeart/2005/8/layout/cycle2"/>
    <dgm:cxn modelId="{13231E7C-4ECD-4F21-AD48-23FB6229F711}" type="presParOf" srcId="{2ED55CBA-CCB2-4BBA-A870-4A2BC537AE53}" destId="{D1DEF056-58F1-4036-A6A4-AE195D9A5743}" srcOrd="4" destOrd="0" presId="urn:microsoft.com/office/officeart/2005/8/layout/cycle2"/>
    <dgm:cxn modelId="{5BB990C9-FE4B-4F74-AA91-CC0AAFA3A830}" type="presParOf" srcId="{2ED55CBA-CCB2-4BBA-A870-4A2BC537AE53}" destId="{D6D439D2-FDBD-47A3-B8EA-1AA0301F81FE}" srcOrd="5" destOrd="0" presId="urn:microsoft.com/office/officeart/2005/8/layout/cycle2"/>
    <dgm:cxn modelId="{2C8C8481-702E-46F5-A2C7-B131E0804F2D}" type="presParOf" srcId="{D6D439D2-FDBD-47A3-B8EA-1AA0301F81FE}" destId="{52088860-8887-47DA-84C8-774CA0435EB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AC0AB2-41BB-4E49-9BD3-9B1EA4C1CAA6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019D151-091D-4203-9C61-D81D578FA296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/>
            <a:t>Policy</a:t>
          </a:r>
        </a:p>
      </dgm:t>
    </dgm:pt>
    <dgm:pt modelId="{043F1D26-E18B-4A23-A932-7AA45FFB5FFC}" type="parTrans" cxnId="{DBE577B4-734B-4F32-98B0-3628F209FCB9}">
      <dgm:prSet/>
      <dgm:spPr/>
      <dgm:t>
        <a:bodyPr/>
        <a:lstStyle/>
        <a:p>
          <a:endParaRPr lang="en-US"/>
        </a:p>
      </dgm:t>
    </dgm:pt>
    <dgm:pt modelId="{EACC477D-39D2-4DF7-B27C-E6824A67CAD4}" type="sibTrans" cxnId="{DBE577B4-734B-4F32-98B0-3628F209FCB9}">
      <dgm:prSet/>
      <dgm:spPr/>
      <dgm:t>
        <a:bodyPr/>
        <a:lstStyle/>
        <a:p>
          <a:endParaRPr lang="en-US"/>
        </a:p>
      </dgm:t>
    </dgm:pt>
    <dgm:pt modelId="{66893622-228F-4F74-9521-10D1DD915A48}">
      <dgm:prSet phldrT="[Text]"/>
      <dgm:spPr/>
      <dgm:t>
        <a:bodyPr/>
        <a:lstStyle/>
        <a:p>
          <a:r>
            <a:rPr lang="en-US" dirty="0"/>
            <a:t>Strategy</a:t>
          </a:r>
        </a:p>
      </dgm:t>
    </dgm:pt>
    <dgm:pt modelId="{C6238694-8994-472D-A5CE-D1CD6A442334}" type="parTrans" cxnId="{E69268C2-3C66-454B-8A39-CDA84A8D2F73}">
      <dgm:prSet/>
      <dgm:spPr/>
      <dgm:t>
        <a:bodyPr/>
        <a:lstStyle/>
        <a:p>
          <a:endParaRPr lang="en-US"/>
        </a:p>
      </dgm:t>
    </dgm:pt>
    <dgm:pt modelId="{47D9BA8C-B6E2-4400-BC0E-06B9926279C0}" type="sibTrans" cxnId="{E69268C2-3C66-454B-8A39-CDA84A8D2F73}">
      <dgm:prSet/>
      <dgm:spPr/>
      <dgm:t>
        <a:bodyPr/>
        <a:lstStyle/>
        <a:p>
          <a:endParaRPr lang="en-US"/>
        </a:p>
      </dgm:t>
    </dgm:pt>
    <dgm:pt modelId="{735A5BC4-328E-418D-8A09-02BD70DB80A3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/>
            <a:t>Regulation</a:t>
          </a:r>
        </a:p>
      </dgm:t>
    </dgm:pt>
    <dgm:pt modelId="{03B22FBB-FF7F-4384-8913-7B0E2B1D67DB}" type="parTrans" cxnId="{6788622E-F840-4717-AC8E-05B118E5BDA4}">
      <dgm:prSet/>
      <dgm:spPr/>
      <dgm:t>
        <a:bodyPr/>
        <a:lstStyle/>
        <a:p>
          <a:endParaRPr lang="en-US"/>
        </a:p>
      </dgm:t>
    </dgm:pt>
    <dgm:pt modelId="{DE7236DA-3C49-4C93-BC33-1811D5F971C3}" type="sibTrans" cxnId="{6788622E-F840-4717-AC8E-05B118E5BDA4}">
      <dgm:prSet/>
      <dgm:spPr>
        <a:solidFill>
          <a:schemeClr val="accent6"/>
        </a:solidFill>
      </dgm:spPr>
      <dgm:t>
        <a:bodyPr/>
        <a:lstStyle/>
        <a:p>
          <a:endParaRPr lang="en-US"/>
        </a:p>
      </dgm:t>
    </dgm:pt>
    <dgm:pt modelId="{2ED55CBA-CCB2-4BBA-A870-4A2BC537AE53}" type="pres">
      <dgm:prSet presAssocID="{B4AC0AB2-41BB-4E49-9BD3-9B1EA4C1CAA6}" presName="cycle" presStyleCnt="0">
        <dgm:presLayoutVars>
          <dgm:dir/>
          <dgm:resizeHandles val="exact"/>
        </dgm:presLayoutVars>
      </dgm:prSet>
      <dgm:spPr/>
    </dgm:pt>
    <dgm:pt modelId="{4B2BE21C-8976-48D9-855D-28CE924F3E11}" type="pres">
      <dgm:prSet presAssocID="{6019D151-091D-4203-9C61-D81D578FA296}" presName="node" presStyleLbl="node1" presStyleIdx="0" presStyleCnt="3" custScaleX="131719" custScaleY="127987">
        <dgm:presLayoutVars>
          <dgm:bulletEnabled val="1"/>
        </dgm:presLayoutVars>
      </dgm:prSet>
      <dgm:spPr/>
    </dgm:pt>
    <dgm:pt modelId="{5EC5A75C-FED1-4A89-8EF7-13F6335BC3F6}" type="pres">
      <dgm:prSet presAssocID="{EACC477D-39D2-4DF7-B27C-E6824A67CAD4}" presName="sibTrans" presStyleLbl="sibTrans2D1" presStyleIdx="0" presStyleCnt="3"/>
      <dgm:spPr/>
    </dgm:pt>
    <dgm:pt modelId="{1F6C5423-7006-43DF-86D4-0CB1717C7A13}" type="pres">
      <dgm:prSet presAssocID="{EACC477D-39D2-4DF7-B27C-E6824A67CAD4}" presName="connectorText" presStyleLbl="sibTrans2D1" presStyleIdx="0" presStyleCnt="3"/>
      <dgm:spPr/>
    </dgm:pt>
    <dgm:pt modelId="{F9759AC4-A304-4D76-8179-751AC99AA650}" type="pres">
      <dgm:prSet presAssocID="{66893622-228F-4F74-9521-10D1DD915A48}" presName="node" presStyleLbl="node1" presStyleIdx="1" presStyleCnt="3" custScaleX="91107" custScaleY="92406" custRadScaleRad="121640" custRadScaleInc="-8663">
        <dgm:presLayoutVars>
          <dgm:bulletEnabled val="1"/>
        </dgm:presLayoutVars>
      </dgm:prSet>
      <dgm:spPr/>
    </dgm:pt>
    <dgm:pt modelId="{3376CD25-B5E5-4389-993E-DC992F6D1636}" type="pres">
      <dgm:prSet presAssocID="{47D9BA8C-B6E2-4400-BC0E-06B9926279C0}" presName="sibTrans" presStyleLbl="sibTrans2D1" presStyleIdx="1" presStyleCnt="3"/>
      <dgm:spPr/>
    </dgm:pt>
    <dgm:pt modelId="{8B1BCEA1-C78F-4DE9-B11C-575DE09CE6A2}" type="pres">
      <dgm:prSet presAssocID="{47D9BA8C-B6E2-4400-BC0E-06B9926279C0}" presName="connectorText" presStyleLbl="sibTrans2D1" presStyleIdx="1" presStyleCnt="3"/>
      <dgm:spPr/>
    </dgm:pt>
    <dgm:pt modelId="{D1DEF056-58F1-4036-A6A4-AE195D9A5743}" type="pres">
      <dgm:prSet presAssocID="{735A5BC4-328E-418D-8A09-02BD70DB80A3}" presName="node" presStyleLbl="node1" presStyleIdx="2" presStyleCnt="3" custScaleX="132065" custScaleY="133056">
        <dgm:presLayoutVars>
          <dgm:bulletEnabled val="1"/>
        </dgm:presLayoutVars>
      </dgm:prSet>
      <dgm:spPr/>
    </dgm:pt>
    <dgm:pt modelId="{D6D439D2-FDBD-47A3-B8EA-1AA0301F81FE}" type="pres">
      <dgm:prSet presAssocID="{DE7236DA-3C49-4C93-BC33-1811D5F971C3}" presName="sibTrans" presStyleLbl="sibTrans2D1" presStyleIdx="2" presStyleCnt="3"/>
      <dgm:spPr/>
    </dgm:pt>
    <dgm:pt modelId="{52088860-8887-47DA-84C8-774CA0435EBE}" type="pres">
      <dgm:prSet presAssocID="{DE7236DA-3C49-4C93-BC33-1811D5F971C3}" presName="connectorText" presStyleLbl="sibTrans2D1" presStyleIdx="2" presStyleCnt="3"/>
      <dgm:spPr/>
    </dgm:pt>
  </dgm:ptLst>
  <dgm:cxnLst>
    <dgm:cxn modelId="{C4799103-4033-4B6B-A8E1-55C70EE411F2}" type="presOf" srcId="{66893622-228F-4F74-9521-10D1DD915A48}" destId="{F9759AC4-A304-4D76-8179-751AC99AA650}" srcOrd="0" destOrd="0" presId="urn:microsoft.com/office/officeart/2005/8/layout/cycle2"/>
    <dgm:cxn modelId="{7313E313-9D00-4CE3-9D89-C72FBA7DF44D}" type="presOf" srcId="{EACC477D-39D2-4DF7-B27C-E6824A67CAD4}" destId="{1F6C5423-7006-43DF-86D4-0CB1717C7A13}" srcOrd="1" destOrd="0" presId="urn:microsoft.com/office/officeart/2005/8/layout/cycle2"/>
    <dgm:cxn modelId="{6788622E-F840-4717-AC8E-05B118E5BDA4}" srcId="{B4AC0AB2-41BB-4E49-9BD3-9B1EA4C1CAA6}" destId="{735A5BC4-328E-418D-8A09-02BD70DB80A3}" srcOrd="2" destOrd="0" parTransId="{03B22FBB-FF7F-4384-8913-7B0E2B1D67DB}" sibTransId="{DE7236DA-3C49-4C93-BC33-1811D5F971C3}"/>
    <dgm:cxn modelId="{C0D1636F-CDEA-4817-9FC8-3B4691A4F336}" type="presOf" srcId="{6019D151-091D-4203-9C61-D81D578FA296}" destId="{4B2BE21C-8976-48D9-855D-28CE924F3E11}" srcOrd="0" destOrd="0" presId="urn:microsoft.com/office/officeart/2005/8/layout/cycle2"/>
    <dgm:cxn modelId="{8C9BB774-CC15-4A56-AD37-0EAC5272574D}" type="presOf" srcId="{735A5BC4-328E-418D-8A09-02BD70DB80A3}" destId="{D1DEF056-58F1-4036-A6A4-AE195D9A5743}" srcOrd="0" destOrd="0" presId="urn:microsoft.com/office/officeart/2005/8/layout/cycle2"/>
    <dgm:cxn modelId="{1747D8A1-C1D4-496A-BFFB-C4467648A333}" type="presOf" srcId="{EACC477D-39D2-4DF7-B27C-E6824A67CAD4}" destId="{5EC5A75C-FED1-4A89-8EF7-13F6335BC3F6}" srcOrd="0" destOrd="0" presId="urn:microsoft.com/office/officeart/2005/8/layout/cycle2"/>
    <dgm:cxn modelId="{368B89A7-E9E1-4BA0-BAE9-BFFA89C81535}" type="presOf" srcId="{B4AC0AB2-41BB-4E49-9BD3-9B1EA4C1CAA6}" destId="{2ED55CBA-CCB2-4BBA-A870-4A2BC537AE53}" srcOrd="0" destOrd="0" presId="urn:microsoft.com/office/officeart/2005/8/layout/cycle2"/>
    <dgm:cxn modelId="{5BF7FBAB-34E7-4511-8B75-7456A4B1C9EB}" type="presOf" srcId="{47D9BA8C-B6E2-4400-BC0E-06B9926279C0}" destId="{8B1BCEA1-C78F-4DE9-B11C-575DE09CE6A2}" srcOrd="1" destOrd="0" presId="urn:microsoft.com/office/officeart/2005/8/layout/cycle2"/>
    <dgm:cxn modelId="{568744AD-AF90-4556-94B3-A6466DE81A0D}" type="presOf" srcId="{DE7236DA-3C49-4C93-BC33-1811D5F971C3}" destId="{52088860-8887-47DA-84C8-774CA0435EBE}" srcOrd="1" destOrd="0" presId="urn:microsoft.com/office/officeart/2005/8/layout/cycle2"/>
    <dgm:cxn modelId="{DBE577B4-734B-4F32-98B0-3628F209FCB9}" srcId="{B4AC0AB2-41BB-4E49-9BD3-9B1EA4C1CAA6}" destId="{6019D151-091D-4203-9C61-D81D578FA296}" srcOrd="0" destOrd="0" parTransId="{043F1D26-E18B-4A23-A932-7AA45FFB5FFC}" sibTransId="{EACC477D-39D2-4DF7-B27C-E6824A67CAD4}"/>
    <dgm:cxn modelId="{E69268C2-3C66-454B-8A39-CDA84A8D2F73}" srcId="{B4AC0AB2-41BB-4E49-9BD3-9B1EA4C1CAA6}" destId="{66893622-228F-4F74-9521-10D1DD915A48}" srcOrd="1" destOrd="0" parTransId="{C6238694-8994-472D-A5CE-D1CD6A442334}" sibTransId="{47D9BA8C-B6E2-4400-BC0E-06B9926279C0}"/>
    <dgm:cxn modelId="{B569D8C7-3E75-488C-BFA9-CB08AE1E7D7D}" type="presOf" srcId="{DE7236DA-3C49-4C93-BC33-1811D5F971C3}" destId="{D6D439D2-FDBD-47A3-B8EA-1AA0301F81FE}" srcOrd="0" destOrd="0" presId="urn:microsoft.com/office/officeart/2005/8/layout/cycle2"/>
    <dgm:cxn modelId="{3D746CFC-969C-479C-9A09-B22D4A234683}" type="presOf" srcId="{47D9BA8C-B6E2-4400-BC0E-06B9926279C0}" destId="{3376CD25-B5E5-4389-993E-DC992F6D1636}" srcOrd="0" destOrd="0" presId="urn:microsoft.com/office/officeart/2005/8/layout/cycle2"/>
    <dgm:cxn modelId="{9DDC91CE-9D25-42FD-B158-4AF09EFD7B8F}" type="presParOf" srcId="{2ED55CBA-CCB2-4BBA-A870-4A2BC537AE53}" destId="{4B2BE21C-8976-48D9-855D-28CE924F3E11}" srcOrd="0" destOrd="0" presId="urn:microsoft.com/office/officeart/2005/8/layout/cycle2"/>
    <dgm:cxn modelId="{4DF588F8-ACFE-4375-98CD-BBEB6483DD1A}" type="presParOf" srcId="{2ED55CBA-CCB2-4BBA-A870-4A2BC537AE53}" destId="{5EC5A75C-FED1-4A89-8EF7-13F6335BC3F6}" srcOrd="1" destOrd="0" presId="urn:microsoft.com/office/officeart/2005/8/layout/cycle2"/>
    <dgm:cxn modelId="{72DCC830-9F63-4CE1-B0F2-43764509A2E9}" type="presParOf" srcId="{5EC5A75C-FED1-4A89-8EF7-13F6335BC3F6}" destId="{1F6C5423-7006-43DF-86D4-0CB1717C7A13}" srcOrd="0" destOrd="0" presId="urn:microsoft.com/office/officeart/2005/8/layout/cycle2"/>
    <dgm:cxn modelId="{BC623958-F36E-4399-AF83-0A5CAF7A14A3}" type="presParOf" srcId="{2ED55CBA-CCB2-4BBA-A870-4A2BC537AE53}" destId="{F9759AC4-A304-4D76-8179-751AC99AA650}" srcOrd="2" destOrd="0" presId="urn:microsoft.com/office/officeart/2005/8/layout/cycle2"/>
    <dgm:cxn modelId="{8A53C341-5433-47E3-A4CD-2502A2323901}" type="presParOf" srcId="{2ED55CBA-CCB2-4BBA-A870-4A2BC537AE53}" destId="{3376CD25-B5E5-4389-993E-DC992F6D1636}" srcOrd="3" destOrd="0" presId="urn:microsoft.com/office/officeart/2005/8/layout/cycle2"/>
    <dgm:cxn modelId="{19A8270B-5163-4ABF-92D3-88E8774839CF}" type="presParOf" srcId="{3376CD25-B5E5-4389-993E-DC992F6D1636}" destId="{8B1BCEA1-C78F-4DE9-B11C-575DE09CE6A2}" srcOrd="0" destOrd="0" presId="urn:microsoft.com/office/officeart/2005/8/layout/cycle2"/>
    <dgm:cxn modelId="{13231E7C-4ECD-4F21-AD48-23FB6229F711}" type="presParOf" srcId="{2ED55CBA-CCB2-4BBA-A870-4A2BC537AE53}" destId="{D1DEF056-58F1-4036-A6A4-AE195D9A5743}" srcOrd="4" destOrd="0" presId="urn:microsoft.com/office/officeart/2005/8/layout/cycle2"/>
    <dgm:cxn modelId="{5BB990C9-FE4B-4F74-AA91-CC0AAFA3A830}" type="presParOf" srcId="{2ED55CBA-CCB2-4BBA-A870-4A2BC537AE53}" destId="{D6D439D2-FDBD-47A3-B8EA-1AA0301F81FE}" srcOrd="5" destOrd="0" presId="urn:microsoft.com/office/officeart/2005/8/layout/cycle2"/>
    <dgm:cxn modelId="{2C8C8481-702E-46F5-A2C7-B131E0804F2D}" type="presParOf" srcId="{D6D439D2-FDBD-47A3-B8EA-1AA0301F81FE}" destId="{52088860-8887-47DA-84C8-774CA0435EB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AC0AB2-41BB-4E49-9BD3-9B1EA4C1CAA6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019D151-091D-4203-9C61-D81D578FA296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/>
            <a:t>Policy</a:t>
          </a:r>
        </a:p>
      </dgm:t>
    </dgm:pt>
    <dgm:pt modelId="{043F1D26-E18B-4A23-A932-7AA45FFB5FFC}" type="parTrans" cxnId="{DBE577B4-734B-4F32-98B0-3628F209FCB9}">
      <dgm:prSet/>
      <dgm:spPr/>
      <dgm:t>
        <a:bodyPr/>
        <a:lstStyle/>
        <a:p>
          <a:endParaRPr lang="en-US"/>
        </a:p>
      </dgm:t>
    </dgm:pt>
    <dgm:pt modelId="{EACC477D-39D2-4DF7-B27C-E6824A67CAD4}" type="sibTrans" cxnId="{DBE577B4-734B-4F32-98B0-3628F209FCB9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66893622-228F-4F74-9521-10D1DD915A48}">
      <dgm:prSet phldrT="[Text]"/>
      <dgm:spPr/>
      <dgm:t>
        <a:bodyPr/>
        <a:lstStyle/>
        <a:p>
          <a:r>
            <a:rPr lang="en-US" dirty="0"/>
            <a:t>Strategy</a:t>
          </a:r>
        </a:p>
      </dgm:t>
    </dgm:pt>
    <dgm:pt modelId="{C6238694-8994-472D-A5CE-D1CD6A442334}" type="parTrans" cxnId="{E69268C2-3C66-454B-8A39-CDA84A8D2F73}">
      <dgm:prSet/>
      <dgm:spPr/>
      <dgm:t>
        <a:bodyPr/>
        <a:lstStyle/>
        <a:p>
          <a:endParaRPr lang="en-US"/>
        </a:p>
      </dgm:t>
    </dgm:pt>
    <dgm:pt modelId="{47D9BA8C-B6E2-4400-BC0E-06B9926279C0}" type="sibTrans" cxnId="{E69268C2-3C66-454B-8A39-CDA84A8D2F73}">
      <dgm:prSet/>
      <dgm:spPr/>
      <dgm:t>
        <a:bodyPr/>
        <a:lstStyle/>
        <a:p>
          <a:endParaRPr lang="en-US"/>
        </a:p>
      </dgm:t>
    </dgm:pt>
    <dgm:pt modelId="{735A5BC4-328E-418D-8A09-02BD70DB80A3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/>
            <a:t>Regulation</a:t>
          </a:r>
        </a:p>
      </dgm:t>
    </dgm:pt>
    <dgm:pt modelId="{03B22FBB-FF7F-4384-8913-7B0E2B1D67DB}" type="parTrans" cxnId="{6788622E-F840-4717-AC8E-05B118E5BDA4}">
      <dgm:prSet/>
      <dgm:spPr/>
      <dgm:t>
        <a:bodyPr/>
        <a:lstStyle/>
        <a:p>
          <a:endParaRPr lang="en-US"/>
        </a:p>
      </dgm:t>
    </dgm:pt>
    <dgm:pt modelId="{DE7236DA-3C49-4C93-BC33-1811D5F971C3}" type="sibTrans" cxnId="{6788622E-F840-4717-AC8E-05B118E5BDA4}">
      <dgm:prSet/>
      <dgm:spPr>
        <a:solidFill>
          <a:schemeClr val="accent6"/>
        </a:solidFill>
      </dgm:spPr>
      <dgm:t>
        <a:bodyPr/>
        <a:lstStyle/>
        <a:p>
          <a:endParaRPr lang="en-US"/>
        </a:p>
      </dgm:t>
    </dgm:pt>
    <dgm:pt modelId="{2ED55CBA-CCB2-4BBA-A870-4A2BC537AE53}" type="pres">
      <dgm:prSet presAssocID="{B4AC0AB2-41BB-4E49-9BD3-9B1EA4C1CAA6}" presName="cycle" presStyleCnt="0">
        <dgm:presLayoutVars>
          <dgm:dir/>
          <dgm:resizeHandles val="exact"/>
        </dgm:presLayoutVars>
      </dgm:prSet>
      <dgm:spPr/>
    </dgm:pt>
    <dgm:pt modelId="{4B2BE21C-8976-48D9-855D-28CE924F3E11}" type="pres">
      <dgm:prSet presAssocID="{6019D151-091D-4203-9C61-D81D578FA296}" presName="node" presStyleLbl="node1" presStyleIdx="0" presStyleCnt="3" custScaleX="131719" custScaleY="127987">
        <dgm:presLayoutVars>
          <dgm:bulletEnabled val="1"/>
        </dgm:presLayoutVars>
      </dgm:prSet>
      <dgm:spPr/>
    </dgm:pt>
    <dgm:pt modelId="{5EC5A75C-FED1-4A89-8EF7-13F6335BC3F6}" type="pres">
      <dgm:prSet presAssocID="{EACC477D-39D2-4DF7-B27C-E6824A67CAD4}" presName="sibTrans" presStyleLbl="sibTrans2D1" presStyleIdx="0" presStyleCnt="3" custScaleX="210373"/>
      <dgm:spPr/>
    </dgm:pt>
    <dgm:pt modelId="{1F6C5423-7006-43DF-86D4-0CB1717C7A13}" type="pres">
      <dgm:prSet presAssocID="{EACC477D-39D2-4DF7-B27C-E6824A67CAD4}" presName="connectorText" presStyleLbl="sibTrans2D1" presStyleIdx="0" presStyleCnt="3"/>
      <dgm:spPr/>
    </dgm:pt>
    <dgm:pt modelId="{F9759AC4-A304-4D76-8179-751AC99AA650}" type="pres">
      <dgm:prSet presAssocID="{66893622-228F-4F74-9521-10D1DD915A48}" presName="node" presStyleLbl="node1" presStyleIdx="1" presStyleCnt="3" custScaleX="130172" custScaleY="131385" custRadScaleRad="100644" custRadScaleInc="-353">
        <dgm:presLayoutVars>
          <dgm:bulletEnabled val="1"/>
        </dgm:presLayoutVars>
      </dgm:prSet>
      <dgm:spPr/>
    </dgm:pt>
    <dgm:pt modelId="{3376CD25-B5E5-4389-993E-DC992F6D1636}" type="pres">
      <dgm:prSet presAssocID="{47D9BA8C-B6E2-4400-BC0E-06B9926279C0}" presName="sibTrans" presStyleLbl="sibTrans2D1" presStyleIdx="1" presStyleCnt="3" custScaleX="329475" custScaleY="123506" custLinFactNeighborX="62752"/>
      <dgm:spPr/>
    </dgm:pt>
    <dgm:pt modelId="{8B1BCEA1-C78F-4DE9-B11C-575DE09CE6A2}" type="pres">
      <dgm:prSet presAssocID="{47D9BA8C-B6E2-4400-BC0E-06B9926279C0}" presName="connectorText" presStyleLbl="sibTrans2D1" presStyleIdx="1" presStyleCnt="3"/>
      <dgm:spPr/>
    </dgm:pt>
    <dgm:pt modelId="{D1DEF056-58F1-4036-A6A4-AE195D9A5743}" type="pres">
      <dgm:prSet presAssocID="{735A5BC4-328E-418D-8A09-02BD70DB80A3}" presName="node" presStyleLbl="node1" presStyleIdx="2" presStyleCnt="3" custScaleX="132065" custScaleY="133056">
        <dgm:presLayoutVars>
          <dgm:bulletEnabled val="1"/>
        </dgm:presLayoutVars>
      </dgm:prSet>
      <dgm:spPr/>
    </dgm:pt>
    <dgm:pt modelId="{D6D439D2-FDBD-47A3-B8EA-1AA0301F81FE}" type="pres">
      <dgm:prSet presAssocID="{DE7236DA-3C49-4C93-BC33-1811D5F971C3}" presName="sibTrans" presStyleLbl="sibTrans2D1" presStyleIdx="2" presStyleCnt="3" custScaleX="213464"/>
      <dgm:spPr/>
    </dgm:pt>
    <dgm:pt modelId="{52088860-8887-47DA-84C8-774CA0435EBE}" type="pres">
      <dgm:prSet presAssocID="{DE7236DA-3C49-4C93-BC33-1811D5F971C3}" presName="connectorText" presStyleLbl="sibTrans2D1" presStyleIdx="2" presStyleCnt="3"/>
      <dgm:spPr/>
    </dgm:pt>
  </dgm:ptLst>
  <dgm:cxnLst>
    <dgm:cxn modelId="{C4799103-4033-4B6B-A8E1-55C70EE411F2}" type="presOf" srcId="{66893622-228F-4F74-9521-10D1DD915A48}" destId="{F9759AC4-A304-4D76-8179-751AC99AA650}" srcOrd="0" destOrd="0" presId="urn:microsoft.com/office/officeart/2005/8/layout/cycle2"/>
    <dgm:cxn modelId="{7313E313-9D00-4CE3-9D89-C72FBA7DF44D}" type="presOf" srcId="{EACC477D-39D2-4DF7-B27C-E6824A67CAD4}" destId="{1F6C5423-7006-43DF-86D4-0CB1717C7A13}" srcOrd="1" destOrd="0" presId="urn:microsoft.com/office/officeart/2005/8/layout/cycle2"/>
    <dgm:cxn modelId="{6788622E-F840-4717-AC8E-05B118E5BDA4}" srcId="{B4AC0AB2-41BB-4E49-9BD3-9B1EA4C1CAA6}" destId="{735A5BC4-328E-418D-8A09-02BD70DB80A3}" srcOrd="2" destOrd="0" parTransId="{03B22FBB-FF7F-4384-8913-7B0E2B1D67DB}" sibTransId="{DE7236DA-3C49-4C93-BC33-1811D5F971C3}"/>
    <dgm:cxn modelId="{C0D1636F-CDEA-4817-9FC8-3B4691A4F336}" type="presOf" srcId="{6019D151-091D-4203-9C61-D81D578FA296}" destId="{4B2BE21C-8976-48D9-855D-28CE924F3E11}" srcOrd="0" destOrd="0" presId="urn:microsoft.com/office/officeart/2005/8/layout/cycle2"/>
    <dgm:cxn modelId="{8C9BB774-CC15-4A56-AD37-0EAC5272574D}" type="presOf" srcId="{735A5BC4-328E-418D-8A09-02BD70DB80A3}" destId="{D1DEF056-58F1-4036-A6A4-AE195D9A5743}" srcOrd="0" destOrd="0" presId="urn:microsoft.com/office/officeart/2005/8/layout/cycle2"/>
    <dgm:cxn modelId="{1747D8A1-C1D4-496A-BFFB-C4467648A333}" type="presOf" srcId="{EACC477D-39D2-4DF7-B27C-E6824A67CAD4}" destId="{5EC5A75C-FED1-4A89-8EF7-13F6335BC3F6}" srcOrd="0" destOrd="0" presId="urn:microsoft.com/office/officeart/2005/8/layout/cycle2"/>
    <dgm:cxn modelId="{368B89A7-E9E1-4BA0-BAE9-BFFA89C81535}" type="presOf" srcId="{B4AC0AB2-41BB-4E49-9BD3-9B1EA4C1CAA6}" destId="{2ED55CBA-CCB2-4BBA-A870-4A2BC537AE53}" srcOrd="0" destOrd="0" presId="urn:microsoft.com/office/officeart/2005/8/layout/cycle2"/>
    <dgm:cxn modelId="{5BF7FBAB-34E7-4511-8B75-7456A4B1C9EB}" type="presOf" srcId="{47D9BA8C-B6E2-4400-BC0E-06B9926279C0}" destId="{8B1BCEA1-C78F-4DE9-B11C-575DE09CE6A2}" srcOrd="1" destOrd="0" presId="urn:microsoft.com/office/officeart/2005/8/layout/cycle2"/>
    <dgm:cxn modelId="{568744AD-AF90-4556-94B3-A6466DE81A0D}" type="presOf" srcId="{DE7236DA-3C49-4C93-BC33-1811D5F971C3}" destId="{52088860-8887-47DA-84C8-774CA0435EBE}" srcOrd="1" destOrd="0" presId="urn:microsoft.com/office/officeart/2005/8/layout/cycle2"/>
    <dgm:cxn modelId="{DBE577B4-734B-4F32-98B0-3628F209FCB9}" srcId="{B4AC0AB2-41BB-4E49-9BD3-9B1EA4C1CAA6}" destId="{6019D151-091D-4203-9C61-D81D578FA296}" srcOrd="0" destOrd="0" parTransId="{043F1D26-E18B-4A23-A932-7AA45FFB5FFC}" sibTransId="{EACC477D-39D2-4DF7-B27C-E6824A67CAD4}"/>
    <dgm:cxn modelId="{E69268C2-3C66-454B-8A39-CDA84A8D2F73}" srcId="{B4AC0AB2-41BB-4E49-9BD3-9B1EA4C1CAA6}" destId="{66893622-228F-4F74-9521-10D1DD915A48}" srcOrd="1" destOrd="0" parTransId="{C6238694-8994-472D-A5CE-D1CD6A442334}" sibTransId="{47D9BA8C-B6E2-4400-BC0E-06B9926279C0}"/>
    <dgm:cxn modelId="{B569D8C7-3E75-488C-BFA9-CB08AE1E7D7D}" type="presOf" srcId="{DE7236DA-3C49-4C93-BC33-1811D5F971C3}" destId="{D6D439D2-FDBD-47A3-B8EA-1AA0301F81FE}" srcOrd="0" destOrd="0" presId="urn:microsoft.com/office/officeart/2005/8/layout/cycle2"/>
    <dgm:cxn modelId="{3D746CFC-969C-479C-9A09-B22D4A234683}" type="presOf" srcId="{47D9BA8C-B6E2-4400-BC0E-06B9926279C0}" destId="{3376CD25-B5E5-4389-993E-DC992F6D1636}" srcOrd="0" destOrd="0" presId="urn:microsoft.com/office/officeart/2005/8/layout/cycle2"/>
    <dgm:cxn modelId="{9DDC91CE-9D25-42FD-B158-4AF09EFD7B8F}" type="presParOf" srcId="{2ED55CBA-CCB2-4BBA-A870-4A2BC537AE53}" destId="{4B2BE21C-8976-48D9-855D-28CE924F3E11}" srcOrd="0" destOrd="0" presId="urn:microsoft.com/office/officeart/2005/8/layout/cycle2"/>
    <dgm:cxn modelId="{4DF588F8-ACFE-4375-98CD-BBEB6483DD1A}" type="presParOf" srcId="{2ED55CBA-CCB2-4BBA-A870-4A2BC537AE53}" destId="{5EC5A75C-FED1-4A89-8EF7-13F6335BC3F6}" srcOrd="1" destOrd="0" presId="urn:microsoft.com/office/officeart/2005/8/layout/cycle2"/>
    <dgm:cxn modelId="{72DCC830-9F63-4CE1-B0F2-43764509A2E9}" type="presParOf" srcId="{5EC5A75C-FED1-4A89-8EF7-13F6335BC3F6}" destId="{1F6C5423-7006-43DF-86D4-0CB1717C7A13}" srcOrd="0" destOrd="0" presId="urn:microsoft.com/office/officeart/2005/8/layout/cycle2"/>
    <dgm:cxn modelId="{BC623958-F36E-4399-AF83-0A5CAF7A14A3}" type="presParOf" srcId="{2ED55CBA-CCB2-4BBA-A870-4A2BC537AE53}" destId="{F9759AC4-A304-4D76-8179-751AC99AA650}" srcOrd="2" destOrd="0" presId="urn:microsoft.com/office/officeart/2005/8/layout/cycle2"/>
    <dgm:cxn modelId="{8A53C341-5433-47E3-A4CD-2502A2323901}" type="presParOf" srcId="{2ED55CBA-CCB2-4BBA-A870-4A2BC537AE53}" destId="{3376CD25-B5E5-4389-993E-DC992F6D1636}" srcOrd="3" destOrd="0" presId="urn:microsoft.com/office/officeart/2005/8/layout/cycle2"/>
    <dgm:cxn modelId="{19A8270B-5163-4ABF-92D3-88E8774839CF}" type="presParOf" srcId="{3376CD25-B5E5-4389-993E-DC992F6D1636}" destId="{8B1BCEA1-C78F-4DE9-B11C-575DE09CE6A2}" srcOrd="0" destOrd="0" presId="urn:microsoft.com/office/officeart/2005/8/layout/cycle2"/>
    <dgm:cxn modelId="{13231E7C-4ECD-4F21-AD48-23FB6229F711}" type="presParOf" srcId="{2ED55CBA-CCB2-4BBA-A870-4A2BC537AE53}" destId="{D1DEF056-58F1-4036-A6A4-AE195D9A5743}" srcOrd="4" destOrd="0" presId="urn:microsoft.com/office/officeart/2005/8/layout/cycle2"/>
    <dgm:cxn modelId="{5BB990C9-FE4B-4F74-AA91-CC0AAFA3A830}" type="presParOf" srcId="{2ED55CBA-CCB2-4BBA-A870-4A2BC537AE53}" destId="{D6D439D2-FDBD-47A3-B8EA-1AA0301F81FE}" srcOrd="5" destOrd="0" presId="urn:microsoft.com/office/officeart/2005/8/layout/cycle2"/>
    <dgm:cxn modelId="{2C8C8481-702E-46F5-A2C7-B131E0804F2D}" type="presParOf" srcId="{D6D439D2-FDBD-47A3-B8EA-1AA0301F81FE}" destId="{52088860-8887-47DA-84C8-774CA0435EB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2BE21C-8976-48D9-855D-28CE924F3E11}">
      <dsp:nvSpPr>
        <dsp:cNvPr id="0" name=""/>
        <dsp:cNvSpPr/>
      </dsp:nvSpPr>
      <dsp:spPr>
        <a:xfrm>
          <a:off x="1696472" y="192256"/>
          <a:ext cx="961493" cy="9186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Policy</a:t>
          </a:r>
        </a:p>
      </dsp:txBody>
      <dsp:txXfrm>
        <a:off x="1837279" y="326782"/>
        <a:ext cx="679879" cy="649548"/>
      </dsp:txXfrm>
    </dsp:sp>
    <dsp:sp modelId="{5EC5A75C-FED1-4A89-8EF7-13F6335BC3F6}">
      <dsp:nvSpPr>
        <dsp:cNvPr id="0" name=""/>
        <dsp:cNvSpPr/>
      </dsp:nvSpPr>
      <dsp:spPr>
        <a:xfrm rot="3610134">
          <a:off x="2380442" y="1283052"/>
          <a:ext cx="619754" cy="5266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2420139" y="1319849"/>
        <a:ext cx="461773" cy="315962"/>
      </dsp:txXfrm>
    </dsp:sp>
    <dsp:sp modelId="{F9759AC4-A304-4D76-8179-751AC99AA650}">
      <dsp:nvSpPr>
        <dsp:cNvPr id="0" name=""/>
        <dsp:cNvSpPr/>
      </dsp:nvSpPr>
      <dsp:spPr>
        <a:xfrm>
          <a:off x="2627480" y="1973404"/>
          <a:ext cx="1441646" cy="144081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Strategy</a:t>
          </a:r>
        </a:p>
      </dsp:txBody>
      <dsp:txXfrm>
        <a:off x="2838604" y="2184407"/>
        <a:ext cx="1019398" cy="1018813"/>
      </dsp:txXfrm>
    </dsp:sp>
    <dsp:sp modelId="{3376CD25-B5E5-4389-993E-DC992F6D1636}">
      <dsp:nvSpPr>
        <dsp:cNvPr id="0" name=""/>
        <dsp:cNvSpPr/>
      </dsp:nvSpPr>
      <dsp:spPr>
        <a:xfrm rot="10820371">
          <a:off x="2184190" y="2424541"/>
          <a:ext cx="313270" cy="5266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10800000">
        <a:off x="2278170" y="2530140"/>
        <a:ext cx="219289" cy="315962"/>
      </dsp:txXfrm>
    </dsp:sp>
    <dsp:sp modelId="{D1DEF056-58F1-4036-A6A4-AE195D9A5743}">
      <dsp:nvSpPr>
        <dsp:cNvPr id="0" name=""/>
        <dsp:cNvSpPr/>
      </dsp:nvSpPr>
      <dsp:spPr>
        <a:xfrm>
          <a:off x="-24176" y="1641892"/>
          <a:ext cx="2060621" cy="2076083"/>
        </a:xfrm>
        <a:prstGeom prst="ellipse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Regulation</a:t>
          </a:r>
        </a:p>
      </dsp:txBody>
      <dsp:txXfrm>
        <a:off x="277595" y="1945927"/>
        <a:ext cx="1457079" cy="1468013"/>
      </dsp:txXfrm>
    </dsp:sp>
    <dsp:sp modelId="{D6D439D2-FDBD-47A3-B8EA-1AA0301F81FE}">
      <dsp:nvSpPr>
        <dsp:cNvPr id="0" name=""/>
        <dsp:cNvSpPr/>
      </dsp:nvSpPr>
      <dsp:spPr>
        <a:xfrm rot="18000000">
          <a:off x="1505242" y="1165823"/>
          <a:ext cx="446093" cy="5266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1538699" y="1329093"/>
        <a:ext cx="312265" cy="3159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2BE21C-8976-48D9-855D-28CE924F3E11}">
      <dsp:nvSpPr>
        <dsp:cNvPr id="0" name=""/>
        <dsp:cNvSpPr/>
      </dsp:nvSpPr>
      <dsp:spPr>
        <a:xfrm>
          <a:off x="1154632" y="-237768"/>
          <a:ext cx="2055222" cy="1996991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Policy</a:t>
          </a:r>
        </a:p>
      </dsp:txBody>
      <dsp:txXfrm>
        <a:off x="1455612" y="54685"/>
        <a:ext cx="1453262" cy="1412085"/>
      </dsp:txXfrm>
    </dsp:sp>
    <dsp:sp modelId="{5EC5A75C-FED1-4A89-8EF7-13F6335BC3F6}">
      <dsp:nvSpPr>
        <dsp:cNvPr id="0" name=""/>
        <dsp:cNvSpPr/>
      </dsp:nvSpPr>
      <dsp:spPr>
        <a:xfrm rot="3610134">
          <a:off x="2667444" y="1634884"/>
          <a:ext cx="334095" cy="5266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2692629" y="1696731"/>
        <a:ext cx="233867" cy="315962"/>
      </dsp:txXfrm>
    </dsp:sp>
    <dsp:sp modelId="{F9759AC4-A304-4D76-8179-751AC99AA650}">
      <dsp:nvSpPr>
        <dsp:cNvPr id="0" name=""/>
        <dsp:cNvSpPr/>
      </dsp:nvSpPr>
      <dsp:spPr>
        <a:xfrm>
          <a:off x="2642552" y="2082075"/>
          <a:ext cx="1421550" cy="144181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Strategy</a:t>
          </a:r>
        </a:p>
      </dsp:txBody>
      <dsp:txXfrm>
        <a:off x="2850733" y="2293224"/>
        <a:ext cx="1005188" cy="1019520"/>
      </dsp:txXfrm>
    </dsp:sp>
    <dsp:sp modelId="{3376CD25-B5E5-4389-993E-DC992F6D1636}">
      <dsp:nvSpPr>
        <dsp:cNvPr id="0" name=""/>
        <dsp:cNvSpPr/>
      </dsp:nvSpPr>
      <dsp:spPr>
        <a:xfrm rot="10820371">
          <a:off x="2191726" y="2533743"/>
          <a:ext cx="318595" cy="5266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2287303" y="2639347"/>
        <a:ext cx="223017" cy="315962"/>
      </dsp:txXfrm>
    </dsp:sp>
    <dsp:sp modelId="{D1DEF056-58F1-4036-A6A4-AE195D9A5743}">
      <dsp:nvSpPr>
        <dsp:cNvPr id="0" name=""/>
        <dsp:cNvSpPr/>
      </dsp:nvSpPr>
      <dsp:spPr>
        <a:xfrm>
          <a:off x="-19152" y="1751063"/>
          <a:ext cx="2060621" cy="2076083"/>
        </a:xfrm>
        <a:prstGeom prst="ellipse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Regulation</a:t>
          </a:r>
        </a:p>
      </dsp:txBody>
      <dsp:txXfrm>
        <a:off x="282619" y="2055098"/>
        <a:ext cx="1457079" cy="1468013"/>
      </dsp:txXfrm>
    </dsp:sp>
    <dsp:sp modelId="{D6D439D2-FDBD-47A3-B8EA-1AA0301F81FE}">
      <dsp:nvSpPr>
        <dsp:cNvPr id="0" name=""/>
        <dsp:cNvSpPr/>
      </dsp:nvSpPr>
      <dsp:spPr>
        <a:xfrm rot="18000000">
          <a:off x="1522442" y="1502289"/>
          <a:ext cx="159283" cy="5266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1534388" y="1628302"/>
        <a:ext cx="111498" cy="3159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2BE21C-8976-48D9-855D-28CE924F3E11}">
      <dsp:nvSpPr>
        <dsp:cNvPr id="0" name=""/>
        <dsp:cNvSpPr/>
      </dsp:nvSpPr>
      <dsp:spPr>
        <a:xfrm>
          <a:off x="1002248" y="-237768"/>
          <a:ext cx="2055222" cy="1996992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Policy</a:t>
          </a:r>
        </a:p>
      </dsp:txBody>
      <dsp:txXfrm>
        <a:off x="1303228" y="54685"/>
        <a:ext cx="1453262" cy="1412086"/>
      </dsp:txXfrm>
    </dsp:sp>
    <dsp:sp modelId="{5EC5A75C-FED1-4A89-8EF7-13F6335BC3F6}">
      <dsp:nvSpPr>
        <dsp:cNvPr id="0" name=""/>
        <dsp:cNvSpPr/>
      </dsp:nvSpPr>
      <dsp:spPr>
        <a:xfrm rot="3599995">
          <a:off x="2433724" y="1500139"/>
          <a:ext cx="350108" cy="5266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2459982" y="1559980"/>
        <a:ext cx="245076" cy="315962"/>
      </dsp:txXfrm>
    </dsp:sp>
    <dsp:sp modelId="{F9759AC4-A304-4D76-8179-751AC99AA650}">
      <dsp:nvSpPr>
        <dsp:cNvPr id="0" name=""/>
        <dsp:cNvSpPr/>
      </dsp:nvSpPr>
      <dsp:spPr>
        <a:xfrm>
          <a:off x="2185402" y="1764092"/>
          <a:ext cx="2031084" cy="205001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Strategy</a:t>
          </a:r>
        </a:p>
      </dsp:txBody>
      <dsp:txXfrm>
        <a:off x="2482847" y="2064309"/>
        <a:ext cx="1436194" cy="1449577"/>
      </dsp:txXfrm>
    </dsp:sp>
    <dsp:sp modelId="{3376CD25-B5E5-4389-993E-DC992F6D1636}">
      <dsp:nvSpPr>
        <dsp:cNvPr id="0" name=""/>
        <dsp:cNvSpPr/>
      </dsp:nvSpPr>
      <dsp:spPr>
        <a:xfrm rot="10799989">
          <a:off x="1881523" y="2463908"/>
          <a:ext cx="517432" cy="6503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10800000">
        <a:off x="2036753" y="2593985"/>
        <a:ext cx="362202" cy="390233"/>
      </dsp:txXfrm>
    </dsp:sp>
    <dsp:sp modelId="{D1DEF056-58F1-4036-A6A4-AE195D9A5743}">
      <dsp:nvSpPr>
        <dsp:cNvPr id="0" name=""/>
        <dsp:cNvSpPr/>
      </dsp:nvSpPr>
      <dsp:spPr>
        <a:xfrm>
          <a:off x="-171535" y="1751063"/>
          <a:ext cx="2060621" cy="2076084"/>
        </a:xfrm>
        <a:prstGeom prst="ellipse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Regulation</a:t>
          </a:r>
        </a:p>
      </dsp:txBody>
      <dsp:txXfrm>
        <a:off x="130236" y="2055098"/>
        <a:ext cx="1457079" cy="1468014"/>
      </dsp:txXfrm>
    </dsp:sp>
    <dsp:sp modelId="{D6D439D2-FDBD-47A3-B8EA-1AA0301F81FE}">
      <dsp:nvSpPr>
        <dsp:cNvPr id="0" name=""/>
        <dsp:cNvSpPr/>
      </dsp:nvSpPr>
      <dsp:spPr>
        <a:xfrm rot="18000000">
          <a:off x="1279695" y="1502289"/>
          <a:ext cx="340011" cy="5266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1305196" y="1651779"/>
        <a:ext cx="238008" cy="3159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B7221-59B5-46B7-A3CB-E0E07802A0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7A95FE-9249-4F8F-948F-64F921BAEF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3685B1-EA59-448B-9DAE-DC8B07E72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F25F8-5830-4602-82C4-AB95A45ED333}" type="datetimeFigureOut">
              <a:rPr lang="en-AU" smtClean="0"/>
              <a:t>17/08/2022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51361-0DD8-4185-B201-F02EEB55B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422AA-173E-425D-9E8D-7224D6CFC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870-4579-4C17-ABCD-EA06CCE6F63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5436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8AB2B-2D23-4770-9424-B26AB8F01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0C9FAD-BE76-4EFC-963C-F9C74DA0C2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22B44A-A8E5-448D-B19D-EEF3C5B4C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F25F8-5830-4602-82C4-AB95A45ED333}" type="datetimeFigureOut">
              <a:rPr lang="en-AU" smtClean="0"/>
              <a:t>17/08/2022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40E82-B290-4875-85D2-598CD45B1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5611F-CBA7-421A-B816-ED4A71390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870-4579-4C17-ABCD-EA06CCE6F63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2832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E49BC6-4B0C-40E9-A08B-F8007A3819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9A0757-6824-4F76-81BC-3AFEE1073A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CFB858-1409-419F-9966-4C524C2B0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F25F8-5830-4602-82C4-AB95A45ED333}" type="datetimeFigureOut">
              <a:rPr lang="en-AU" smtClean="0"/>
              <a:t>17/08/2022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B879E-947D-4A42-897D-29F1CE357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1C5C0-F0DF-4336-832C-014B1CC8E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870-4579-4C17-ABCD-EA06CCE6F63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9667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E26A1-04E5-405D-A44A-4E93EB2F9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B23C8-B3EC-42C2-9D26-74FED39254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2536C-AF4B-4548-9274-385D5F26E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F25F8-5830-4602-82C4-AB95A45ED333}" type="datetimeFigureOut">
              <a:rPr lang="en-AU" smtClean="0"/>
              <a:t>17/08/2022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56CCC5-7AE9-4EBD-AECF-ACF3108CC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F3C00-F348-4E37-AABC-4F97CC0DF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870-4579-4C17-ABCD-EA06CCE6F63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8336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E3066-9DB8-4F41-8455-DFB32FBE8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D770BC-8FBC-4B51-A5D4-557DE0919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0EED1-20FB-466C-8578-319101676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F25F8-5830-4602-82C4-AB95A45ED333}" type="datetimeFigureOut">
              <a:rPr lang="en-AU" smtClean="0"/>
              <a:t>17/08/2022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4F98A-1834-4E9A-9D42-906151169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A8627-CA6D-4353-98D1-398460FE2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870-4579-4C17-ABCD-EA06CCE6F63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5746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2D8B4-68DE-4CC4-9B21-30362FCFE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5B623-D99B-4337-BE8A-9D12E20C23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3364F8-850C-4627-BDF1-92CC2D3C38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4318B8-EC5C-4DB8-ADF7-86E2D0A47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F25F8-5830-4602-82C4-AB95A45ED333}" type="datetimeFigureOut">
              <a:rPr lang="en-AU" smtClean="0"/>
              <a:t>17/08/2022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DF8F6B-FD82-467E-8402-904A1F980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17FE69-2E05-4E6C-A40C-4FA7966D1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870-4579-4C17-ABCD-EA06CCE6F63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7169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39AAE-575A-4616-99B1-9A51DD815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1CF870-AD96-45D8-8CEC-AA9C66595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F9A6E9-DE8E-4000-93E0-7E98235286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5737D1-884C-4DEB-A118-0FF50810F3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A71B95-2FD3-4837-BE57-B621309C48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792A7F-9FFB-4D4A-868C-C085B2AED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F25F8-5830-4602-82C4-AB95A45ED333}" type="datetimeFigureOut">
              <a:rPr lang="en-AU" smtClean="0"/>
              <a:t>17/08/2022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4A12BB-85D5-4142-A677-CDBD831D5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22704C-E034-4048-8253-A7958D92F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870-4579-4C17-ABCD-EA06CCE6F63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444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8B6B1-E546-4286-AA53-723624354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0E1BDF-E054-4662-8DC1-BB429A67F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F25F8-5830-4602-82C4-AB95A45ED333}" type="datetimeFigureOut">
              <a:rPr lang="en-AU" smtClean="0"/>
              <a:t>17/08/2022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439948-26A4-45E0-B170-4B2D23659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70AE07-A170-4D58-B7EC-DE2B2A10A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870-4579-4C17-ABCD-EA06CCE6F63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0503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B6BB52-CCAA-4FE8-9656-C712F704F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F25F8-5830-4602-82C4-AB95A45ED333}" type="datetimeFigureOut">
              <a:rPr lang="en-AU" smtClean="0"/>
              <a:t>17/08/2022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D9CF53-C4CF-4B96-8046-E8EB68F5C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194722-1CD1-49BB-86EF-2374C362D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870-4579-4C17-ABCD-EA06CCE6F63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096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42E0A-7D2D-4928-B034-97F8DA9A0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C2ABE-9B02-4B13-8B3C-6D4E9B980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692829-E250-49E1-A241-E24B744D6E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CE73D1-B7D0-45B0-8B18-535AE63CE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F25F8-5830-4602-82C4-AB95A45ED333}" type="datetimeFigureOut">
              <a:rPr lang="en-AU" smtClean="0"/>
              <a:t>17/08/2022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87017C-4E33-4960-89C5-A758ED288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54BD2-1108-4933-8203-F0CF9CEB3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870-4579-4C17-ABCD-EA06CCE6F63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288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19BD5-00FC-48ED-8C6D-D781011C1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D835A3-077E-458E-855A-8D7F2A78ED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32E550-701F-4B10-9990-F9DA3E0689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7A8628-0EC0-4183-9860-B7E475663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F25F8-5830-4602-82C4-AB95A45ED333}" type="datetimeFigureOut">
              <a:rPr lang="en-AU" smtClean="0"/>
              <a:t>17/08/2022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8C1888-AA3A-498B-BF54-63A133221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8CAED3-B6AC-4724-A306-82097B588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870-4579-4C17-ABCD-EA06CCE6F63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8780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DC8ACC-8C97-492C-B5C3-1960C6244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4F38F9-7745-4500-87F1-8C0B0DB06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7BE88-D1B4-44A9-8FC1-E450BA3AA6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F25F8-5830-4602-82C4-AB95A45ED333}" type="datetimeFigureOut">
              <a:rPr lang="en-AU" smtClean="0"/>
              <a:t>17/08/2022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1E9C2-DB21-4C2D-A7F0-4108AD20EF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CFE09-5D08-406D-98BB-B8E29BD9A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92870-4579-4C17-ABCD-EA06CCE6F63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746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ate Planning Office Work Program - update&#10;&#10;Continuing to build the Tasmanian Planning Scheme">
            <a:extLst>
              <a:ext uri="{FF2B5EF4-FFF2-40B4-BE49-F238E27FC236}">
                <a16:creationId xmlns:a16="http://schemas.microsoft.com/office/drawing/2014/main" id="{7BB30A66-ECC5-4A58-8ED1-5513070AA4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itle 1" descr="State Planning Office Work Program - update&#10;&#10;Continuing to build the Tasmanian Planning Scheme"/>
          <p:cNvSpPr txBox="1">
            <a:spLocks/>
          </p:cNvSpPr>
          <p:nvPr/>
        </p:nvSpPr>
        <p:spPr>
          <a:xfrm>
            <a:off x="1981201" y="279006"/>
            <a:ext cx="8164513" cy="350043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en-A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Planning Office Work Program  - update</a:t>
            </a:r>
          </a:p>
          <a:p>
            <a:pPr>
              <a:defRPr/>
            </a:pPr>
            <a:endParaRPr lang="en-A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A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Continuing to build the </a:t>
            </a:r>
          </a:p>
          <a:p>
            <a:pPr>
              <a:defRPr/>
            </a:pPr>
            <a:r>
              <a:rPr lang="en-A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Tasmanian Planning System</a:t>
            </a:r>
            <a:endParaRPr lang="en-US" sz="3000" cap="all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1787526" y="6118226"/>
            <a:ext cx="3895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1200" dirty="0"/>
              <a:t>State Planning Office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1200" dirty="0"/>
              <a:t>Department of Premier and Cabinet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AE44A8-2C5C-4EEF-9C5E-51F8E221EF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041" y="2767106"/>
            <a:ext cx="3244302" cy="3245472"/>
          </a:xfrm>
        </p:spPr>
        <p:txBody>
          <a:bodyPr anchor="t">
            <a:normAutofit/>
          </a:bodyPr>
          <a:lstStyle/>
          <a:p>
            <a:pPr algn="l"/>
            <a:r>
              <a:rPr lang="en-AU" sz="3600" dirty="0">
                <a:solidFill>
                  <a:srgbClr val="FFFFFF"/>
                </a:solidFill>
              </a:rPr>
              <a:t>– more going on means we   need good communications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6C6380-B7A5-479B-B237-E43D00CAD2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41" y="806824"/>
            <a:ext cx="3107553" cy="1494117"/>
          </a:xfrm>
        </p:spPr>
        <p:txBody>
          <a:bodyPr anchor="b">
            <a:normAutofit/>
          </a:bodyPr>
          <a:lstStyle/>
          <a:p>
            <a:pPr algn="l"/>
            <a:r>
              <a:rPr lang="en-AU" sz="3200" dirty="0">
                <a:solidFill>
                  <a:srgbClr val="FFFFFF"/>
                </a:solidFill>
              </a:rPr>
              <a:t>Continuing to improve communications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4F00D1-AD2F-4657-94AE-72912A629B44}"/>
              </a:ext>
            </a:extLst>
          </p:cNvPr>
          <p:cNvSpPr txBox="1"/>
          <p:nvPr/>
        </p:nvSpPr>
        <p:spPr>
          <a:xfrm>
            <a:off x="4601043" y="478712"/>
            <a:ext cx="6221032" cy="6401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800" dirty="0">
                <a:solidFill>
                  <a:schemeClr val="tx2"/>
                </a:solidFill>
              </a:rPr>
              <a:t>Maintaining the planning system requires a future collaborative effort</a:t>
            </a:r>
          </a:p>
          <a:p>
            <a:endParaRPr lang="en-AU" sz="2800" dirty="0">
              <a:solidFill>
                <a:schemeClr val="tx2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chemeClr val="tx2"/>
                </a:solidFill>
              </a:rPr>
              <a:t>Today’s planning reforms make up next year’s planning system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AU" sz="2800" dirty="0">
              <a:solidFill>
                <a:schemeClr val="tx2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chemeClr val="tx2"/>
                </a:solidFill>
              </a:rPr>
              <a:t>Importance of playing a team position and respecting the roles of others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AU" sz="2800" dirty="0">
              <a:solidFill>
                <a:schemeClr val="tx2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chemeClr val="tx2"/>
                </a:solidFill>
              </a:rPr>
              <a:t>The State Planning Office’s role is to lead the engagement and ensure the system is properly informed by those driving policy, thinking strategically and working to deliver developments</a:t>
            </a:r>
          </a:p>
          <a:p>
            <a:pPr algn="l"/>
            <a:endParaRPr lang="en-AU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032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AE44A8-2C5C-4EEF-9C5E-51F8E221EF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041" y="2767106"/>
            <a:ext cx="3244302" cy="3245472"/>
          </a:xfrm>
        </p:spPr>
        <p:txBody>
          <a:bodyPr anchor="t">
            <a:normAutofit/>
          </a:bodyPr>
          <a:lstStyle/>
          <a:p>
            <a:pPr algn="l"/>
            <a:r>
              <a:rPr lang="en-AU" sz="3600" dirty="0">
                <a:solidFill>
                  <a:srgbClr val="FFFFFF"/>
                </a:solidFill>
              </a:rPr>
              <a:t>Putting planning into the centre of State Government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6C6380-B7A5-479B-B237-E43D00CAD2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41" y="806824"/>
            <a:ext cx="3107553" cy="1494117"/>
          </a:xfrm>
        </p:spPr>
        <p:txBody>
          <a:bodyPr anchor="b">
            <a:normAutofit/>
          </a:bodyPr>
          <a:lstStyle/>
          <a:p>
            <a:pPr algn="l"/>
            <a:r>
              <a:rPr lang="en-AU" sz="3200" dirty="0">
                <a:solidFill>
                  <a:srgbClr val="FFFFFF"/>
                </a:solidFill>
              </a:rPr>
              <a:t>Good bye PPU!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4F00D1-AD2F-4657-94AE-72912A629B44}"/>
              </a:ext>
            </a:extLst>
          </p:cNvPr>
          <p:cNvSpPr txBox="1"/>
          <p:nvPr/>
        </p:nvSpPr>
        <p:spPr>
          <a:xfrm>
            <a:off x="4495807" y="160088"/>
            <a:ext cx="609600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800" dirty="0">
                <a:solidFill>
                  <a:schemeClr val="tx2"/>
                </a:solidFill>
              </a:rPr>
              <a:t>The old Planning Policy Unit is the new State Planning Office</a:t>
            </a:r>
          </a:p>
          <a:p>
            <a:endParaRPr lang="en-AU" sz="2800" dirty="0">
              <a:solidFill>
                <a:schemeClr val="tx2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chemeClr val="tx2"/>
                </a:solidFill>
              </a:rPr>
              <a:t>Now in Dept of Premier and Cabinet (DPAC) – co-located with whole of government policy, Office of Local Government, Office of Security and Emergency Management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AU" sz="2800" dirty="0">
              <a:solidFill>
                <a:schemeClr val="tx2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chemeClr val="tx2"/>
                </a:solidFill>
              </a:rPr>
              <a:t>Clear separation from Commission, improved links to key policy areas of government agencies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AU" sz="2800" dirty="0">
              <a:solidFill>
                <a:schemeClr val="tx2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chemeClr val="tx2"/>
                </a:solidFill>
              </a:rPr>
              <a:t>Recognises that the State role in planning is here to stay</a:t>
            </a:r>
            <a:endParaRPr lang="en-AU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944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AE44A8-2C5C-4EEF-9C5E-51F8E221EF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041" y="2767106"/>
            <a:ext cx="3244302" cy="3245472"/>
          </a:xfrm>
        </p:spPr>
        <p:txBody>
          <a:bodyPr anchor="t">
            <a:normAutofit/>
          </a:bodyPr>
          <a:lstStyle/>
          <a:p>
            <a:pPr algn="l"/>
            <a:r>
              <a:rPr lang="en-AU" sz="3600" dirty="0">
                <a:solidFill>
                  <a:srgbClr val="FFFFFF"/>
                </a:solidFill>
              </a:rPr>
              <a:t>“Tell me about the program and the engagement opportunities”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6C6380-B7A5-479B-B237-E43D00CAD2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41" y="806824"/>
            <a:ext cx="3107553" cy="1494117"/>
          </a:xfrm>
        </p:spPr>
        <p:txBody>
          <a:bodyPr anchor="b">
            <a:normAutofit/>
          </a:bodyPr>
          <a:lstStyle/>
          <a:p>
            <a:pPr algn="l"/>
            <a:r>
              <a:rPr lang="en-AU" sz="3200" dirty="0">
                <a:solidFill>
                  <a:srgbClr val="FFFFFF"/>
                </a:solidFill>
              </a:rPr>
              <a:t>Enough already!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4F00D1-AD2F-4657-94AE-72912A629B44}"/>
              </a:ext>
            </a:extLst>
          </p:cNvPr>
          <p:cNvSpPr txBox="1"/>
          <p:nvPr/>
        </p:nvSpPr>
        <p:spPr>
          <a:xfrm>
            <a:off x="4601043" y="227503"/>
            <a:ext cx="6096000" cy="6832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800" dirty="0">
                <a:solidFill>
                  <a:schemeClr val="tx2"/>
                </a:solidFill>
              </a:rPr>
              <a:t>Phase 2 reforms </a:t>
            </a:r>
          </a:p>
          <a:p>
            <a:endParaRPr lang="en-AU" sz="2800" dirty="0">
              <a:solidFill>
                <a:schemeClr val="tx2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chemeClr val="tx2"/>
                </a:solidFill>
              </a:rPr>
              <a:t>Tasmanian Planning Policies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AU" sz="2800" dirty="0">
              <a:solidFill>
                <a:schemeClr val="tx2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chemeClr val="tx2"/>
                </a:solidFill>
              </a:rPr>
              <a:t>Regional Planning framework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AU" sz="2800" dirty="0">
              <a:solidFill>
                <a:schemeClr val="tx2"/>
              </a:solidFill>
            </a:endParaRPr>
          </a:p>
          <a:p>
            <a:pPr algn="l"/>
            <a:r>
              <a:rPr lang="en-AU" sz="2800" i="1" dirty="0">
                <a:solidFill>
                  <a:schemeClr val="tx2"/>
                </a:solidFill>
              </a:rPr>
              <a:t>leading to -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chemeClr val="tx2"/>
                </a:solidFill>
              </a:rPr>
              <a:t>Comprehensively reviewing the regional land use strategies (RLUSs)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AU" sz="2800" dirty="0">
              <a:solidFill>
                <a:schemeClr val="tx2"/>
              </a:solidFill>
            </a:endParaRPr>
          </a:p>
          <a:p>
            <a:pPr algn="l"/>
            <a:r>
              <a:rPr lang="en-AU" sz="2800" i="1" dirty="0">
                <a:solidFill>
                  <a:schemeClr val="tx2"/>
                </a:solidFill>
              </a:rPr>
              <a:t>meanwhile – maintenance is underway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chemeClr val="tx2"/>
                </a:solidFill>
              </a:rPr>
              <a:t>Reviewing the State Planning Provisions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chemeClr val="tx2"/>
                </a:solidFill>
              </a:rPr>
              <a:t>Updating urban and regional centre growth strategies</a:t>
            </a:r>
          </a:p>
          <a:p>
            <a:pPr algn="l"/>
            <a:endParaRPr lang="en-AU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623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AE44A8-2C5C-4EEF-9C5E-51F8E221EF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041" y="2767106"/>
            <a:ext cx="3244302" cy="3245472"/>
          </a:xfrm>
        </p:spPr>
        <p:txBody>
          <a:bodyPr anchor="t">
            <a:normAutofit/>
          </a:bodyPr>
          <a:lstStyle/>
          <a:p>
            <a:pPr algn="l"/>
            <a:r>
              <a:rPr lang="en-AU" sz="3600" dirty="0">
                <a:solidFill>
                  <a:srgbClr val="FFFFFF"/>
                </a:solidFill>
              </a:rPr>
              <a:t>Painting the Sydney Harbour Bridge is basically a constant program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6C6380-B7A5-479B-B237-E43D00CAD2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41" y="806824"/>
            <a:ext cx="3107553" cy="1494117"/>
          </a:xfrm>
        </p:spPr>
        <p:txBody>
          <a:bodyPr anchor="b">
            <a:normAutofit fontScale="92500" lnSpcReduction="20000"/>
          </a:bodyPr>
          <a:lstStyle/>
          <a:p>
            <a:pPr algn="l"/>
            <a:r>
              <a:rPr lang="en-AU" sz="3200" dirty="0">
                <a:solidFill>
                  <a:srgbClr val="FFFFFF"/>
                </a:solidFill>
              </a:rPr>
              <a:t>When the planning system is complete it needs regular review</a:t>
            </a:r>
          </a:p>
        </p:txBody>
      </p:sp>
      <p:pic>
        <p:nvPicPr>
          <p:cNvPr id="7" name="Picture 6" descr="Photograph of man working on scaffolding above the city line - When the planning system is complete it needs regular review">
            <a:extLst>
              <a:ext uri="{FF2B5EF4-FFF2-40B4-BE49-F238E27FC236}">
                <a16:creationId xmlns:a16="http://schemas.microsoft.com/office/drawing/2014/main" id="{8ECCBB3C-16ED-467E-9C30-88978FBD2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608" y="478712"/>
            <a:ext cx="6593107" cy="575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94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6C6380-B7A5-479B-B237-E43D00CAD2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41" y="806824"/>
            <a:ext cx="3107553" cy="1494117"/>
          </a:xfrm>
        </p:spPr>
        <p:txBody>
          <a:bodyPr anchor="b">
            <a:normAutofit/>
          </a:bodyPr>
          <a:lstStyle/>
          <a:p>
            <a:pPr algn="l"/>
            <a:r>
              <a:rPr lang="en-AU" sz="3200" dirty="0">
                <a:solidFill>
                  <a:srgbClr val="FFFFFF"/>
                </a:solidFill>
              </a:rPr>
              <a:t>Do not try this at home!</a:t>
            </a:r>
          </a:p>
        </p:txBody>
      </p:sp>
      <p:pic>
        <p:nvPicPr>
          <p:cNvPr id="5" name="Picture 4" descr="photograph of man working on scaffolding - Do not try this at home">
            <a:extLst>
              <a:ext uri="{FF2B5EF4-FFF2-40B4-BE49-F238E27FC236}">
                <a16:creationId xmlns:a16="http://schemas.microsoft.com/office/drawing/2014/main" id="{7EB30A33-5CF1-4C19-B0E1-775E58313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9257" y="17819"/>
            <a:ext cx="3028043" cy="68580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C4F5A46D-2FAC-4E57-A7FA-2E1B5B916B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041" y="2767106"/>
            <a:ext cx="3244302" cy="3245472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AU" sz="3600" dirty="0">
                <a:solidFill>
                  <a:srgbClr val="FFFFFF"/>
                </a:solidFill>
              </a:rPr>
              <a:t>Important the right mechanisms are in place for reviews – the planning legislation provides for this</a:t>
            </a:r>
          </a:p>
        </p:txBody>
      </p:sp>
    </p:spTree>
    <p:extLst>
      <p:ext uri="{BB962C8B-B14F-4D97-AF65-F5344CB8AC3E}">
        <p14:creationId xmlns:p14="http://schemas.microsoft.com/office/powerpoint/2010/main" val="745445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6C6380-B7A5-479B-B237-E43D00CAD2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41" y="806824"/>
            <a:ext cx="3107553" cy="1494117"/>
          </a:xfrm>
        </p:spPr>
        <p:txBody>
          <a:bodyPr anchor="b">
            <a:normAutofit/>
          </a:bodyPr>
          <a:lstStyle/>
          <a:p>
            <a:pPr algn="l"/>
            <a:r>
              <a:rPr lang="en-AU" sz="3200" dirty="0">
                <a:solidFill>
                  <a:srgbClr val="FFFFFF"/>
                </a:solidFill>
              </a:rPr>
              <a:t>How does it all fit together?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4F5A46D-2FAC-4E57-A7FA-2E1B5B916B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041" y="2767106"/>
            <a:ext cx="3244302" cy="3245472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AU" sz="3600" dirty="0">
                <a:solidFill>
                  <a:srgbClr val="FFFFFF"/>
                </a:solidFill>
              </a:rPr>
              <a:t>Planning is so much more than a planning scheme – making sure the system works requires coordination and integration</a:t>
            </a:r>
          </a:p>
        </p:txBody>
      </p:sp>
      <p:pic>
        <p:nvPicPr>
          <p:cNvPr id="4" name="Picture 3" descr="Photograph of incomplete Sydney Harbour Bridge - How does it all fit together?">
            <a:extLst>
              <a:ext uri="{FF2B5EF4-FFF2-40B4-BE49-F238E27FC236}">
                <a16:creationId xmlns:a16="http://schemas.microsoft.com/office/drawing/2014/main" id="{00D4A8F2-C614-4BC7-8B04-E933039A8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442" y="1175450"/>
            <a:ext cx="7870691" cy="450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515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6C6380-B7A5-479B-B237-E43D00CAD2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41" y="806824"/>
            <a:ext cx="3107553" cy="1494117"/>
          </a:xfrm>
        </p:spPr>
        <p:txBody>
          <a:bodyPr anchor="b">
            <a:normAutofit/>
          </a:bodyPr>
          <a:lstStyle/>
          <a:p>
            <a:pPr algn="l"/>
            <a:r>
              <a:rPr lang="en-AU" sz="3200" dirty="0">
                <a:solidFill>
                  <a:schemeClr val="bg1"/>
                </a:solidFill>
                <a:latin typeface="Gill Sans"/>
              </a:rPr>
              <a:t>The planning system in 2013</a:t>
            </a:r>
            <a:endParaRPr lang="en-AU" sz="3200" dirty="0">
              <a:solidFill>
                <a:schemeClr val="bg1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4F5A46D-2FAC-4E57-A7FA-2E1B5B916B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041" y="2767106"/>
            <a:ext cx="3163323" cy="3245472"/>
          </a:xfrm>
        </p:spPr>
        <p:txBody>
          <a:bodyPr anchor="t">
            <a:normAutofit/>
          </a:bodyPr>
          <a:lstStyle/>
          <a:p>
            <a:pPr algn="l"/>
            <a:r>
              <a:rPr lang="en-AU" sz="3200" dirty="0">
                <a:solidFill>
                  <a:srgbClr val="FFFFFF"/>
                </a:solidFill>
              </a:rPr>
              <a:t>- dominated by regulatory planning with few policies and inconsistent strategies</a:t>
            </a:r>
          </a:p>
        </p:txBody>
      </p:sp>
      <p:pic>
        <p:nvPicPr>
          <p:cNvPr id="7" name="Picture 6" descr="Diagram of Regulation - Policy - Strategy">
            <a:extLst>
              <a:ext uri="{FF2B5EF4-FFF2-40B4-BE49-F238E27FC236}">
                <a16:creationId xmlns:a16="http://schemas.microsoft.com/office/drawing/2014/main" id="{27768E48-929C-4288-8664-DBDACA35A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7661" y="384634"/>
            <a:ext cx="7801002" cy="531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1364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6C6380-B7A5-479B-B237-E43D00CAD2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41" y="806824"/>
            <a:ext cx="3107553" cy="1494117"/>
          </a:xfrm>
        </p:spPr>
        <p:txBody>
          <a:bodyPr anchor="b">
            <a:normAutofit/>
          </a:bodyPr>
          <a:lstStyle/>
          <a:p>
            <a:pPr algn="l"/>
            <a:r>
              <a:rPr lang="en-AU" sz="3200" dirty="0">
                <a:solidFill>
                  <a:schemeClr val="bg1"/>
                </a:solidFill>
                <a:latin typeface="Gill Sans"/>
              </a:rPr>
              <a:t>A program to balance the system</a:t>
            </a:r>
            <a:endParaRPr lang="en-AU" sz="3200" dirty="0">
              <a:solidFill>
                <a:schemeClr val="bg1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4F5A46D-2FAC-4E57-A7FA-2E1B5B916B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041" y="2767106"/>
            <a:ext cx="3163323" cy="3245472"/>
          </a:xfrm>
        </p:spPr>
        <p:txBody>
          <a:bodyPr anchor="t">
            <a:normAutofit/>
          </a:bodyPr>
          <a:lstStyle/>
          <a:p>
            <a:pPr algn="l"/>
            <a:r>
              <a:rPr lang="en-AU" sz="3200" dirty="0">
                <a:solidFill>
                  <a:srgbClr val="FFFFFF"/>
                </a:solidFill>
              </a:rPr>
              <a:t>Concurrent work to build a planning policy basis and framework for reviewing the strategies</a:t>
            </a:r>
          </a:p>
        </p:txBody>
      </p:sp>
      <p:pic>
        <p:nvPicPr>
          <p:cNvPr id="4" name="Picture 3" descr="Phase 2 Planning Reform Work Program">
            <a:extLst>
              <a:ext uri="{FF2B5EF4-FFF2-40B4-BE49-F238E27FC236}">
                <a16:creationId xmlns:a16="http://schemas.microsoft.com/office/drawing/2014/main" id="{1A1E1EC0-DA04-474B-A6F1-0332B58D2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3" y="9525"/>
            <a:ext cx="11365439" cy="687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564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6C6380-B7A5-479B-B237-E43D00CAD2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41" y="806824"/>
            <a:ext cx="3107553" cy="1494117"/>
          </a:xfrm>
        </p:spPr>
        <p:txBody>
          <a:bodyPr anchor="b">
            <a:normAutofit/>
          </a:bodyPr>
          <a:lstStyle/>
          <a:p>
            <a:pPr algn="l"/>
            <a:r>
              <a:rPr lang="en-AU" sz="3200" dirty="0">
                <a:solidFill>
                  <a:schemeClr val="bg1"/>
                </a:solidFill>
                <a:latin typeface="Gill Sans"/>
              </a:rPr>
              <a:t>State Planning Provisions</a:t>
            </a:r>
            <a:endParaRPr lang="en-AU" sz="3200" dirty="0">
              <a:solidFill>
                <a:schemeClr val="bg1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4F5A46D-2FAC-4E57-A7FA-2E1B5B916B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041" y="2767106"/>
            <a:ext cx="3163323" cy="3245472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AU" sz="3200" dirty="0">
                <a:solidFill>
                  <a:srgbClr val="FFFFFF"/>
                </a:solidFill>
              </a:rPr>
              <a:t>Statutory review of the SPPs – the standardised set of planning rules that councils apply through their Local Provisions Schedules (LPSs)</a:t>
            </a:r>
          </a:p>
        </p:txBody>
      </p:sp>
      <p:grpSp>
        <p:nvGrpSpPr>
          <p:cNvPr id="2" name="Group 1" descr="State Planning Provisions - steps">
            <a:extLst>
              <a:ext uri="{FF2B5EF4-FFF2-40B4-BE49-F238E27FC236}">
                <a16:creationId xmlns:a16="http://schemas.microsoft.com/office/drawing/2014/main" id="{58D7CC40-CF12-4B5B-8857-91A142BB6C87}"/>
              </a:ext>
            </a:extLst>
          </p:cNvPr>
          <p:cNvGrpSpPr/>
          <p:nvPr/>
        </p:nvGrpSpPr>
        <p:grpSpPr>
          <a:xfrm>
            <a:off x="4261602" y="1270960"/>
            <a:ext cx="7885522" cy="4315650"/>
            <a:chOff x="4137619" y="2299632"/>
            <a:chExt cx="7443758" cy="2367173"/>
          </a:xfrm>
        </p:grpSpPr>
        <p:sp>
          <p:nvSpPr>
            <p:cNvPr id="4" name="Freeform: Shape 3" descr="Step 1: Scoping process April to June 2022">
              <a:extLst>
                <a:ext uri="{FF2B5EF4-FFF2-40B4-BE49-F238E27FC236}">
                  <a16:creationId xmlns:a16="http://schemas.microsoft.com/office/drawing/2014/main" id="{9A129E9B-756C-48B0-8E29-90A00B423640}"/>
                </a:ext>
              </a:extLst>
            </p:cNvPr>
            <p:cNvSpPr/>
            <p:nvPr/>
          </p:nvSpPr>
          <p:spPr>
            <a:xfrm>
              <a:off x="4137619" y="3028607"/>
              <a:ext cx="1213030" cy="838852"/>
            </a:xfrm>
            <a:custGeom>
              <a:avLst/>
              <a:gdLst>
                <a:gd name="connsiteX0" fmla="*/ 0 w 1097463"/>
                <a:gd name="connsiteY0" fmla="*/ 83885 h 838852"/>
                <a:gd name="connsiteX1" fmla="*/ 83885 w 1097463"/>
                <a:gd name="connsiteY1" fmla="*/ 0 h 838852"/>
                <a:gd name="connsiteX2" fmla="*/ 1013578 w 1097463"/>
                <a:gd name="connsiteY2" fmla="*/ 0 h 838852"/>
                <a:gd name="connsiteX3" fmla="*/ 1097463 w 1097463"/>
                <a:gd name="connsiteY3" fmla="*/ 83885 h 838852"/>
                <a:gd name="connsiteX4" fmla="*/ 1097463 w 1097463"/>
                <a:gd name="connsiteY4" fmla="*/ 754967 h 838852"/>
                <a:gd name="connsiteX5" fmla="*/ 1013578 w 1097463"/>
                <a:gd name="connsiteY5" fmla="*/ 838852 h 838852"/>
                <a:gd name="connsiteX6" fmla="*/ 83885 w 1097463"/>
                <a:gd name="connsiteY6" fmla="*/ 838852 h 838852"/>
                <a:gd name="connsiteX7" fmla="*/ 0 w 1097463"/>
                <a:gd name="connsiteY7" fmla="*/ 754967 h 838852"/>
                <a:gd name="connsiteX8" fmla="*/ 0 w 1097463"/>
                <a:gd name="connsiteY8" fmla="*/ 83885 h 838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7463" h="838852">
                  <a:moveTo>
                    <a:pt x="0" y="83885"/>
                  </a:moveTo>
                  <a:cubicBezTo>
                    <a:pt x="0" y="37557"/>
                    <a:pt x="37557" y="0"/>
                    <a:pt x="83885" y="0"/>
                  </a:cubicBezTo>
                  <a:lnTo>
                    <a:pt x="1013578" y="0"/>
                  </a:lnTo>
                  <a:cubicBezTo>
                    <a:pt x="1059906" y="0"/>
                    <a:pt x="1097463" y="37557"/>
                    <a:pt x="1097463" y="83885"/>
                  </a:cubicBezTo>
                  <a:lnTo>
                    <a:pt x="1097463" y="754967"/>
                  </a:lnTo>
                  <a:cubicBezTo>
                    <a:pt x="1097463" y="801295"/>
                    <a:pt x="1059906" y="838852"/>
                    <a:pt x="1013578" y="838852"/>
                  </a:cubicBezTo>
                  <a:lnTo>
                    <a:pt x="83885" y="838852"/>
                  </a:lnTo>
                  <a:cubicBezTo>
                    <a:pt x="37557" y="838852"/>
                    <a:pt x="0" y="801295"/>
                    <a:pt x="0" y="754967"/>
                  </a:cubicBezTo>
                  <a:lnTo>
                    <a:pt x="0" y="83885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669" tIns="62669" rIns="62669" bIns="62669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b="1" kern="1200" dirty="0"/>
                <a:t>Step 1:</a:t>
              </a:r>
            </a:p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1600" kern="1200" dirty="0"/>
                <a:t> Scoping process  </a:t>
              </a:r>
            </a:p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1600" b="1" kern="1200" dirty="0">
                  <a:solidFill>
                    <a:schemeClr val="tx1"/>
                  </a:solidFill>
                </a:rPr>
                <a:t>Apr- Jun 2022</a:t>
              </a: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F50AF27-8163-4F7E-B2E7-B99AC068BA54}"/>
                </a:ext>
              </a:extLst>
            </p:cNvPr>
            <p:cNvSpPr/>
            <p:nvPr/>
          </p:nvSpPr>
          <p:spPr>
            <a:xfrm rot="20364628">
              <a:off x="5443110" y="2881036"/>
              <a:ext cx="290685" cy="295142"/>
            </a:xfrm>
            <a:custGeom>
              <a:avLst/>
              <a:gdLst>
                <a:gd name="connsiteX0" fmla="*/ 0 w 249811"/>
                <a:gd name="connsiteY0" fmla="*/ 54434 h 272170"/>
                <a:gd name="connsiteX1" fmla="*/ 124906 w 249811"/>
                <a:gd name="connsiteY1" fmla="*/ 54434 h 272170"/>
                <a:gd name="connsiteX2" fmla="*/ 124906 w 249811"/>
                <a:gd name="connsiteY2" fmla="*/ 0 h 272170"/>
                <a:gd name="connsiteX3" fmla="*/ 249811 w 249811"/>
                <a:gd name="connsiteY3" fmla="*/ 136085 h 272170"/>
                <a:gd name="connsiteX4" fmla="*/ 124906 w 249811"/>
                <a:gd name="connsiteY4" fmla="*/ 272170 h 272170"/>
                <a:gd name="connsiteX5" fmla="*/ 124906 w 249811"/>
                <a:gd name="connsiteY5" fmla="*/ 217736 h 272170"/>
                <a:gd name="connsiteX6" fmla="*/ 0 w 249811"/>
                <a:gd name="connsiteY6" fmla="*/ 217736 h 272170"/>
                <a:gd name="connsiteX7" fmla="*/ 0 w 249811"/>
                <a:gd name="connsiteY7" fmla="*/ 54434 h 272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9811" h="272170">
                  <a:moveTo>
                    <a:pt x="0" y="54434"/>
                  </a:moveTo>
                  <a:lnTo>
                    <a:pt x="124906" y="54434"/>
                  </a:lnTo>
                  <a:lnTo>
                    <a:pt x="124906" y="0"/>
                  </a:lnTo>
                  <a:lnTo>
                    <a:pt x="249811" y="136085"/>
                  </a:lnTo>
                  <a:lnTo>
                    <a:pt x="124906" y="272170"/>
                  </a:lnTo>
                  <a:lnTo>
                    <a:pt x="124906" y="217736"/>
                  </a:lnTo>
                  <a:lnTo>
                    <a:pt x="0" y="217736"/>
                  </a:lnTo>
                  <a:lnTo>
                    <a:pt x="0" y="54434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4434" rIns="74942" bIns="54433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AU" sz="1100" kern="120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76D5A3E-95A5-4827-842B-7941DBDF4419}"/>
                </a:ext>
              </a:extLst>
            </p:cNvPr>
            <p:cNvSpPr/>
            <p:nvPr/>
          </p:nvSpPr>
          <p:spPr>
            <a:xfrm>
              <a:off x="5780139" y="2303046"/>
              <a:ext cx="1682850" cy="838852"/>
            </a:xfrm>
            <a:custGeom>
              <a:avLst/>
              <a:gdLst>
                <a:gd name="connsiteX0" fmla="*/ 0 w 1682850"/>
                <a:gd name="connsiteY0" fmla="*/ 83885 h 838852"/>
                <a:gd name="connsiteX1" fmla="*/ 83885 w 1682850"/>
                <a:gd name="connsiteY1" fmla="*/ 0 h 838852"/>
                <a:gd name="connsiteX2" fmla="*/ 1598965 w 1682850"/>
                <a:gd name="connsiteY2" fmla="*/ 0 h 838852"/>
                <a:gd name="connsiteX3" fmla="*/ 1682850 w 1682850"/>
                <a:gd name="connsiteY3" fmla="*/ 83885 h 838852"/>
                <a:gd name="connsiteX4" fmla="*/ 1682850 w 1682850"/>
                <a:gd name="connsiteY4" fmla="*/ 754967 h 838852"/>
                <a:gd name="connsiteX5" fmla="*/ 1598965 w 1682850"/>
                <a:gd name="connsiteY5" fmla="*/ 838852 h 838852"/>
                <a:gd name="connsiteX6" fmla="*/ 83885 w 1682850"/>
                <a:gd name="connsiteY6" fmla="*/ 838852 h 838852"/>
                <a:gd name="connsiteX7" fmla="*/ 0 w 1682850"/>
                <a:gd name="connsiteY7" fmla="*/ 754967 h 838852"/>
                <a:gd name="connsiteX8" fmla="*/ 0 w 1682850"/>
                <a:gd name="connsiteY8" fmla="*/ 83885 h 838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2850" h="838852">
                  <a:moveTo>
                    <a:pt x="0" y="83885"/>
                  </a:moveTo>
                  <a:cubicBezTo>
                    <a:pt x="0" y="37557"/>
                    <a:pt x="37557" y="0"/>
                    <a:pt x="83885" y="0"/>
                  </a:cubicBezTo>
                  <a:lnTo>
                    <a:pt x="1598965" y="0"/>
                  </a:lnTo>
                  <a:cubicBezTo>
                    <a:pt x="1645293" y="0"/>
                    <a:pt x="1682850" y="37557"/>
                    <a:pt x="1682850" y="83885"/>
                  </a:cubicBezTo>
                  <a:lnTo>
                    <a:pt x="1682850" y="754967"/>
                  </a:lnTo>
                  <a:cubicBezTo>
                    <a:pt x="1682850" y="801295"/>
                    <a:pt x="1645293" y="838852"/>
                    <a:pt x="1598965" y="838852"/>
                  </a:cubicBezTo>
                  <a:lnTo>
                    <a:pt x="83885" y="838852"/>
                  </a:lnTo>
                  <a:cubicBezTo>
                    <a:pt x="37557" y="838852"/>
                    <a:pt x="0" y="801295"/>
                    <a:pt x="0" y="754967"/>
                  </a:cubicBezTo>
                  <a:lnTo>
                    <a:pt x="0" y="8388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669" tIns="62669" rIns="62669" bIns="62669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b="1" kern="1200" dirty="0"/>
                <a:t>Step 2:</a:t>
              </a:r>
            </a:p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1600" b="1" kern="1200" dirty="0"/>
                <a:t> </a:t>
              </a:r>
              <a:r>
                <a:rPr lang="en-AU" sz="1600" kern="1200" dirty="0"/>
                <a:t>Consider feedback and provide report on scope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3326F45-BFDC-4583-89B1-9D6823072703}"/>
                </a:ext>
              </a:extLst>
            </p:cNvPr>
            <p:cNvSpPr/>
            <p:nvPr/>
          </p:nvSpPr>
          <p:spPr>
            <a:xfrm rot="21594680">
              <a:off x="7608293" y="2584622"/>
              <a:ext cx="308042" cy="272170"/>
            </a:xfrm>
            <a:custGeom>
              <a:avLst/>
              <a:gdLst>
                <a:gd name="connsiteX0" fmla="*/ 0 w 308042"/>
                <a:gd name="connsiteY0" fmla="*/ 54434 h 272170"/>
                <a:gd name="connsiteX1" fmla="*/ 171957 w 308042"/>
                <a:gd name="connsiteY1" fmla="*/ 54434 h 272170"/>
                <a:gd name="connsiteX2" fmla="*/ 171957 w 308042"/>
                <a:gd name="connsiteY2" fmla="*/ 0 h 272170"/>
                <a:gd name="connsiteX3" fmla="*/ 308042 w 308042"/>
                <a:gd name="connsiteY3" fmla="*/ 136085 h 272170"/>
                <a:gd name="connsiteX4" fmla="*/ 171957 w 308042"/>
                <a:gd name="connsiteY4" fmla="*/ 272170 h 272170"/>
                <a:gd name="connsiteX5" fmla="*/ 171957 w 308042"/>
                <a:gd name="connsiteY5" fmla="*/ 217736 h 272170"/>
                <a:gd name="connsiteX6" fmla="*/ 0 w 308042"/>
                <a:gd name="connsiteY6" fmla="*/ 217736 h 272170"/>
                <a:gd name="connsiteX7" fmla="*/ 0 w 308042"/>
                <a:gd name="connsiteY7" fmla="*/ 54434 h 272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8042" h="272170">
                  <a:moveTo>
                    <a:pt x="0" y="54434"/>
                  </a:moveTo>
                  <a:lnTo>
                    <a:pt x="171957" y="54434"/>
                  </a:lnTo>
                  <a:lnTo>
                    <a:pt x="171957" y="0"/>
                  </a:lnTo>
                  <a:lnTo>
                    <a:pt x="308042" y="136085"/>
                  </a:lnTo>
                  <a:lnTo>
                    <a:pt x="171957" y="272170"/>
                  </a:lnTo>
                  <a:lnTo>
                    <a:pt x="171957" y="217736"/>
                  </a:lnTo>
                  <a:lnTo>
                    <a:pt x="0" y="217736"/>
                  </a:lnTo>
                  <a:lnTo>
                    <a:pt x="0" y="54434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54433" rIns="81651" bIns="54434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AU" sz="1100" kern="120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73561D7-141F-4C59-ACA6-4395101BEACC}"/>
                </a:ext>
              </a:extLst>
            </p:cNvPr>
            <p:cNvSpPr/>
            <p:nvPr/>
          </p:nvSpPr>
          <p:spPr>
            <a:xfrm>
              <a:off x="7975161" y="2299632"/>
              <a:ext cx="1635977" cy="838852"/>
            </a:xfrm>
            <a:custGeom>
              <a:avLst/>
              <a:gdLst>
                <a:gd name="connsiteX0" fmla="*/ 0 w 1566936"/>
                <a:gd name="connsiteY0" fmla="*/ 83885 h 838852"/>
                <a:gd name="connsiteX1" fmla="*/ 83885 w 1566936"/>
                <a:gd name="connsiteY1" fmla="*/ 0 h 838852"/>
                <a:gd name="connsiteX2" fmla="*/ 1483051 w 1566936"/>
                <a:gd name="connsiteY2" fmla="*/ 0 h 838852"/>
                <a:gd name="connsiteX3" fmla="*/ 1566936 w 1566936"/>
                <a:gd name="connsiteY3" fmla="*/ 83885 h 838852"/>
                <a:gd name="connsiteX4" fmla="*/ 1566936 w 1566936"/>
                <a:gd name="connsiteY4" fmla="*/ 754967 h 838852"/>
                <a:gd name="connsiteX5" fmla="*/ 1483051 w 1566936"/>
                <a:gd name="connsiteY5" fmla="*/ 838852 h 838852"/>
                <a:gd name="connsiteX6" fmla="*/ 83885 w 1566936"/>
                <a:gd name="connsiteY6" fmla="*/ 838852 h 838852"/>
                <a:gd name="connsiteX7" fmla="*/ 0 w 1566936"/>
                <a:gd name="connsiteY7" fmla="*/ 754967 h 838852"/>
                <a:gd name="connsiteX8" fmla="*/ 0 w 1566936"/>
                <a:gd name="connsiteY8" fmla="*/ 83885 h 838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6936" h="838852">
                  <a:moveTo>
                    <a:pt x="0" y="83885"/>
                  </a:moveTo>
                  <a:cubicBezTo>
                    <a:pt x="0" y="37557"/>
                    <a:pt x="37557" y="0"/>
                    <a:pt x="83885" y="0"/>
                  </a:cubicBezTo>
                  <a:lnTo>
                    <a:pt x="1483051" y="0"/>
                  </a:lnTo>
                  <a:cubicBezTo>
                    <a:pt x="1529379" y="0"/>
                    <a:pt x="1566936" y="37557"/>
                    <a:pt x="1566936" y="83885"/>
                  </a:cubicBezTo>
                  <a:lnTo>
                    <a:pt x="1566936" y="754967"/>
                  </a:lnTo>
                  <a:cubicBezTo>
                    <a:pt x="1566936" y="801295"/>
                    <a:pt x="1529379" y="838852"/>
                    <a:pt x="1483051" y="838852"/>
                  </a:cubicBezTo>
                  <a:lnTo>
                    <a:pt x="83885" y="838852"/>
                  </a:lnTo>
                  <a:cubicBezTo>
                    <a:pt x="37557" y="838852"/>
                    <a:pt x="0" y="801295"/>
                    <a:pt x="0" y="754967"/>
                  </a:cubicBezTo>
                  <a:lnTo>
                    <a:pt x="0" y="8388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669" tIns="62669" rIns="62669" bIns="62669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b="1" kern="1200" dirty="0"/>
                <a:t>Step 3:</a:t>
              </a:r>
            </a:p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1600" b="1" kern="1200" dirty="0"/>
                <a:t> </a:t>
              </a:r>
              <a:r>
                <a:rPr lang="en-AU" sz="1600" kern="1200" dirty="0"/>
                <a:t>Establish individual projects to address issues and progress SPPs amendments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8EA196C-4D81-474D-8138-A2009B637B65}"/>
                </a:ext>
              </a:extLst>
            </p:cNvPr>
            <p:cNvSpPr/>
            <p:nvPr/>
          </p:nvSpPr>
          <p:spPr>
            <a:xfrm rot="1097952">
              <a:off x="9714252" y="2938236"/>
              <a:ext cx="423597" cy="272170"/>
            </a:xfrm>
            <a:custGeom>
              <a:avLst/>
              <a:gdLst>
                <a:gd name="connsiteX0" fmla="*/ 0 w 423597"/>
                <a:gd name="connsiteY0" fmla="*/ 54434 h 272170"/>
                <a:gd name="connsiteX1" fmla="*/ 287512 w 423597"/>
                <a:gd name="connsiteY1" fmla="*/ 54434 h 272170"/>
                <a:gd name="connsiteX2" fmla="*/ 287512 w 423597"/>
                <a:gd name="connsiteY2" fmla="*/ 0 h 272170"/>
                <a:gd name="connsiteX3" fmla="*/ 423597 w 423597"/>
                <a:gd name="connsiteY3" fmla="*/ 136085 h 272170"/>
                <a:gd name="connsiteX4" fmla="*/ 287512 w 423597"/>
                <a:gd name="connsiteY4" fmla="*/ 272170 h 272170"/>
                <a:gd name="connsiteX5" fmla="*/ 287512 w 423597"/>
                <a:gd name="connsiteY5" fmla="*/ 217736 h 272170"/>
                <a:gd name="connsiteX6" fmla="*/ 0 w 423597"/>
                <a:gd name="connsiteY6" fmla="*/ 217736 h 272170"/>
                <a:gd name="connsiteX7" fmla="*/ 0 w 423597"/>
                <a:gd name="connsiteY7" fmla="*/ 54434 h 272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3597" h="272170">
                  <a:moveTo>
                    <a:pt x="0" y="54434"/>
                  </a:moveTo>
                  <a:lnTo>
                    <a:pt x="287512" y="54434"/>
                  </a:lnTo>
                  <a:lnTo>
                    <a:pt x="287512" y="0"/>
                  </a:lnTo>
                  <a:lnTo>
                    <a:pt x="423597" y="136085"/>
                  </a:lnTo>
                  <a:lnTo>
                    <a:pt x="287512" y="272170"/>
                  </a:lnTo>
                  <a:lnTo>
                    <a:pt x="287512" y="217736"/>
                  </a:lnTo>
                  <a:lnTo>
                    <a:pt x="0" y="217736"/>
                  </a:lnTo>
                  <a:lnTo>
                    <a:pt x="0" y="54434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4434" rIns="81650" bIns="54433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AU" sz="1100" kern="1200"/>
            </a:p>
          </p:txBody>
        </p:sp>
        <p:sp>
          <p:nvSpPr>
            <p:cNvPr id="17" name="Freeform: Shape 16" descr="Step 4: Discussion paper exploring consistency with TPPs &#10;2023 - after TPPs">
              <a:extLst>
                <a:ext uri="{FF2B5EF4-FFF2-40B4-BE49-F238E27FC236}">
                  <a16:creationId xmlns:a16="http://schemas.microsoft.com/office/drawing/2014/main" id="{A5F90D7D-90D6-461E-9C42-3C203C98E7FE}"/>
                </a:ext>
              </a:extLst>
            </p:cNvPr>
            <p:cNvSpPr/>
            <p:nvPr/>
          </p:nvSpPr>
          <p:spPr>
            <a:xfrm>
              <a:off x="10177513" y="2991140"/>
              <a:ext cx="1403864" cy="838751"/>
            </a:xfrm>
            <a:custGeom>
              <a:avLst/>
              <a:gdLst>
                <a:gd name="connsiteX0" fmla="*/ 0 w 1097463"/>
                <a:gd name="connsiteY0" fmla="*/ 83885 h 838852"/>
                <a:gd name="connsiteX1" fmla="*/ 83885 w 1097463"/>
                <a:gd name="connsiteY1" fmla="*/ 0 h 838852"/>
                <a:gd name="connsiteX2" fmla="*/ 1013578 w 1097463"/>
                <a:gd name="connsiteY2" fmla="*/ 0 h 838852"/>
                <a:gd name="connsiteX3" fmla="*/ 1097463 w 1097463"/>
                <a:gd name="connsiteY3" fmla="*/ 83885 h 838852"/>
                <a:gd name="connsiteX4" fmla="*/ 1097463 w 1097463"/>
                <a:gd name="connsiteY4" fmla="*/ 754967 h 838852"/>
                <a:gd name="connsiteX5" fmla="*/ 1013578 w 1097463"/>
                <a:gd name="connsiteY5" fmla="*/ 838852 h 838852"/>
                <a:gd name="connsiteX6" fmla="*/ 83885 w 1097463"/>
                <a:gd name="connsiteY6" fmla="*/ 838852 h 838852"/>
                <a:gd name="connsiteX7" fmla="*/ 0 w 1097463"/>
                <a:gd name="connsiteY7" fmla="*/ 754967 h 838852"/>
                <a:gd name="connsiteX8" fmla="*/ 0 w 1097463"/>
                <a:gd name="connsiteY8" fmla="*/ 83885 h 838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7463" h="838852">
                  <a:moveTo>
                    <a:pt x="0" y="83885"/>
                  </a:moveTo>
                  <a:cubicBezTo>
                    <a:pt x="0" y="37557"/>
                    <a:pt x="37557" y="0"/>
                    <a:pt x="83885" y="0"/>
                  </a:cubicBezTo>
                  <a:lnTo>
                    <a:pt x="1013578" y="0"/>
                  </a:lnTo>
                  <a:cubicBezTo>
                    <a:pt x="1059906" y="0"/>
                    <a:pt x="1097463" y="37557"/>
                    <a:pt x="1097463" y="83885"/>
                  </a:cubicBezTo>
                  <a:lnTo>
                    <a:pt x="1097463" y="754967"/>
                  </a:lnTo>
                  <a:cubicBezTo>
                    <a:pt x="1097463" y="801295"/>
                    <a:pt x="1059906" y="838852"/>
                    <a:pt x="1013578" y="838852"/>
                  </a:cubicBezTo>
                  <a:lnTo>
                    <a:pt x="83885" y="838852"/>
                  </a:lnTo>
                  <a:cubicBezTo>
                    <a:pt x="37557" y="838852"/>
                    <a:pt x="0" y="801295"/>
                    <a:pt x="0" y="754967"/>
                  </a:cubicBezTo>
                  <a:lnTo>
                    <a:pt x="0" y="83885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669" tIns="62669" rIns="62669" bIns="62669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b="1" kern="1200" dirty="0"/>
                <a:t>Step 4:</a:t>
              </a:r>
            </a:p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1600" kern="1200" dirty="0"/>
                <a:t> </a:t>
              </a:r>
              <a:r>
                <a:rPr lang="en-AU" sz="1400" kern="1200" dirty="0"/>
                <a:t>Discussion Paper exploring consistency with TPPs</a:t>
              </a:r>
            </a:p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1600" b="1" dirty="0">
                  <a:solidFill>
                    <a:schemeClr val="tx1"/>
                  </a:solidFill>
                </a:rPr>
                <a:t>2023 – </a:t>
              </a:r>
              <a:r>
                <a:rPr lang="en-AU" sz="1400" b="1" dirty="0">
                  <a:solidFill>
                    <a:schemeClr val="tx1"/>
                  </a:solidFill>
                </a:rPr>
                <a:t>after TPPs</a:t>
              </a:r>
              <a:endParaRPr lang="en-AU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77EC2F4-ACF9-4309-A9E0-0621A4AA1AB2}"/>
                </a:ext>
              </a:extLst>
            </p:cNvPr>
            <p:cNvSpPr/>
            <p:nvPr/>
          </p:nvSpPr>
          <p:spPr>
            <a:xfrm rot="20334235">
              <a:off x="9727698" y="3673457"/>
              <a:ext cx="409413" cy="272171"/>
            </a:xfrm>
            <a:custGeom>
              <a:avLst/>
              <a:gdLst>
                <a:gd name="connsiteX0" fmla="*/ 0 w 409412"/>
                <a:gd name="connsiteY0" fmla="*/ 54434 h 272170"/>
                <a:gd name="connsiteX1" fmla="*/ 273327 w 409412"/>
                <a:gd name="connsiteY1" fmla="*/ 54434 h 272170"/>
                <a:gd name="connsiteX2" fmla="*/ 273327 w 409412"/>
                <a:gd name="connsiteY2" fmla="*/ 0 h 272170"/>
                <a:gd name="connsiteX3" fmla="*/ 409412 w 409412"/>
                <a:gd name="connsiteY3" fmla="*/ 136085 h 272170"/>
                <a:gd name="connsiteX4" fmla="*/ 273327 w 409412"/>
                <a:gd name="connsiteY4" fmla="*/ 272170 h 272170"/>
                <a:gd name="connsiteX5" fmla="*/ 273327 w 409412"/>
                <a:gd name="connsiteY5" fmla="*/ 217736 h 272170"/>
                <a:gd name="connsiteX6" fmla="*/ 0 w 409412"/>
                <a:gd name="connsiteY6" fmla="*/ 217736 h 272170"/>
                <a:gd name="connsiteX7" fmla="*/ 0 w 409412"/>
                <a:gd name="connsiteY7" fmla="*/ 54434 h 272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9412" h="272170">
                  <a:moveTo>
                    <a:pt x="409412" y="217736"/>
                  </a:moveTo>
                  <a:lnTo>
                    <a:pt x="136085" y="217736"/>
                  </a:lnTo>
                  <a:lnTo>
                    <a:pt x="136085" y="272170"/>
                  </a:lnTo>
                  <a:lnTo>
                    <a:pt x="0" y="136085"/>
                  </a:lnTo>
                  <a:lnTo>
                    <a:pt x="136085" y="0"/>
                  </a:lnTo>
                  <a:lnTo>
                    <a:pt x="136085" y="54434"/>
                  </a:lnTo>
                  <a:lnTo>
                    <a:pt x="409412" y="54434"/>
                  </a:lnTo>
                  <a:lnTo>
                    <a:pt x="409412" y="217736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1651" tIns="54434" rIns="0" bIns="54434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AU" sz="1100" kern="120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98A7443-ED3D-4017-A588-3EEC02756ECB}"/>
                </a:ext>
              </a:extLst>
            </p:cNvPr>
            <p:cNvSpPr/>
            <p:nvPr/>
          </p:nvSpPr>
          <p:spPr>
            <a:xfrm>
              <a:off x="8013280" y="3743339"/>
              <a:ext cx="1635977" cy="923466"/>
            </a:xfrm>
            <a:custGeom>
              <a:avLst/>
              <a:gdLst>
                <a:gd name="connsiteX0" fmla="*/ 0 w 1635977"/>
                <a:gd name="connsiteY0" fmla="*/ 94507 h 945067"/>
                <a:gd name="connsiteX1" fmla="*/ 94507 w 1635977"/>
                <a:gd name="connsiteY1" fmla="*/ 0 h 945067"/>
                <a:gd name="connsiteX2" fmla="*/ 1541470 w 1635977"/>
                <a:gd name="connsiteY2" fmla="*/ 0 h 945067"/>
                <a:gd name="connsiteX3" fmla="*/ 1635977 w 1635977"/>
                <a:gd name="connsiteY3" fmla="*/ 94507 h 945067"/>
                <a:gd name="connsiteX4" fmla="*/ 1635977 w 1635977"/>
                <a:gd name="connsiteY4" fmla="*/ 850560 h 945067"/>
                <a:gd name="connsiteX5" fmla="*/ 1541470 w 1635977"/>
                <a:gd name="connsiteY5" fmla="*/ 945067 h 945067"/>
                <a:gd name="connsiteX6" fmla="*/ 94507 w 1635977"/>
                <a:gd name="connsiteY6" fmla="*/ 945067 h 945067"/>
                <a:gd name="connsiteX7" fmla="*/ 0 w 1635977"/>
                <a:gd name="connsiteY7" fmla="*/ 850560 h 945067"/>
                <a:gd name="connsiteX8" fmla="*/ 0 w 1635977"/>
                <a:gd name="connsiteY8" fmla="*/ 94507 h 945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5977" h="945067">
                  <a:moveTo>
                    <a:pt x="0" y="94507"/>
                  </a:moveTo>
                  <a:cubicBezTo>
                    <a:pt x="0" y="42312"/>
                    <a:pt x="42312" y="0"/>
                    <a:pt x="94507" y="0"/>
                  </a:cubicBezTo>
                  <a:lnTo>
                    <a:pt x="1541470" y="0"/>
                  </a:lnTo>
                  <a:cubicBezTo>
                    <a:pt x="1593665" y="0"/>
                    <a:pt x="1635977" y="42312"/>
                    <a:pt x="1635977" y="94507"/>
                  </a:cubicBezTo>
                  <a:lnTo>
                    <a:pt x="1635977" y="850560"/>
                  </a:lnTo>
                  <a:cubicBezTo>
                    <a:pt x="1635977" y="902755"/>
                    <a:pt x="1593665" y="945067"/>
                    <a:pt x="1541470" y="945067"/>
                  </a:cubicBezTo>
                  <a:lnTo>
                    <a:pt x="94507" y="945067"/>
                  </a:lnTo>
                  <a:cubicBezTo>
                    <a:pt x="42312" y="945067"/>
                    <a:pt x="0" y="902755"/>
                    <a:pt x="0" y="850560"/>
                  </a:cubicBezTo>
                  <a:lnTo>
                    <a:pt x="0" y="9450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5780" tIns="65780" rIns="65780" bIns="6578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b="1" kern="1200" dirty="0"/>
                <a:t>Step 5:</a:t>
              </a:r>
            </a:p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1600" b="1" kern="1200" dirty="0"/>
                <a:t> </a:t>
              </a:r>
              <a:r>
                <a:rPr lang="en-AU" sz="1600" kern="1200" dirty="0"/>
                <a:t>Consider feedback and provide report</a:t>
              </a: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AB2D6AE-F60C-4E8C-8323-7F2527A91A11}"/>
                </a:ext>
              </a:extLst>
            </p:cNvPr>
            <p:cNvSpPr/>
            <p:nvPr/>
          </p:nvSpPr>
          <p:spPr>
            <a:xfrm rot="6762">
              <a:off x="7607986" y="4034171"/>
              <a:ext cx="308759" cy="315686"/>
            </a:xfrm>
            <a:custGeom>
              <a:avLst/>
              <a:gdLst>
                <a:gd name="connsiteX0" fmla="*/ 0 w 255564"/>
                <a:gd name="connsiteY0" fmla="*/ 54434 h 272170"/>
                <a:gd name="connsiteX1" fmla="*/ 127782 w 255564"/>
                <a:gd name="connsiteY1" fmla="*/ 54434 h 272170"/>
                <a:gd name="connsiteX2" fmla="*/ 127782 w 255564"/>
                <a:gd name="connsiteY2" fmla="*/ 0 h 272170"/>
                <a:gd name="connsiteX3" fmla="*/ 255564 w 255564"/>
                <a:gd name="connsiteY3" fmla="*/ 136085 h 272170"/>
                <a:gd name="connsiteX4" fmla="*/ 127782 w 255564"/>
                <a:gd name="connsiteY4" fmla="*/ 272170 h 272170"/>
                <a:gd name="connsiteX5" fmla="*/ 127782 w 255564"/>
                <a:gd name="connsiteY5" fmla="*/ 217736 h 272170"/>
                <a:gd name="connsiteX6" fmla="*/ 0 w 255564"/>
                <a:gd name="connsiteY6" fmla="*/ 217736 h 272170"/>
                <a:gd name="connsiteX7" fmla="*/ 0 w 255564"/>
                <a:gd name="connsiteY7" fmla="*/ 54434 h 272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5564" h="272170">
                  <a:moveTo>
                    <a:pt x="255564" y="217736"/>
                  </a:moveTo>
                  <a:lnTo>
                    <a:pt x="127782" y="217736"/>
                  </a:lnTo>
                  <a:lnTo>
                    <a:pt x="127782" y="272170"/>
                  </a:lnTo>
                  <a:lnTo>
                    <a:pt x="0" y="136085"/>
                  </a:lnTo>
                  <a:lnTo>
                    <a:pt x="127782" y="0"/>
                  </a:lnTo>
                  <a:lnTo>
                    <a:pt x="127782" y="54434"/>
                  </a:lnTo>
                  <a:lnTo>
                    <a:pt x="255564" y="54434"/>
                  </a:lnTo>
                  <a:lnTo>
                    <a:pt x="255564" y="217736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669" tIns="54433" rIns="0" bIns="54434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AU" sz="1100" kern="12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8B99AF1-C216-4645-BD47-FEB9CFBD50C1}"/>
                </a:ext>
              </a:extLst>
            </p:cNvPr>
            <p:cNvSpPr/>
            <p:nvPr/>
          </p:nvSpPr>
          <p:spPr>
            <a:xfrm>
              <a:off x="5807012" y="3756433"/>
              <a:ext cx="1724071" cy="910372"/>
            </a:xfrm>
            <a:custGeom>
              <a:avLst/>
              <a:gdLst>
                <a:gd name="connsiteX0" fmla="*/ 0 w 1724071"/>
                <a:gd name="connsiteY0" fmla="*/ 91037 h 910372"/>
                <a:gd name="connsiteX1" fmla="*/ 91037 w 1724071"/>
                <a:gd name="connsiteY1" fmla="*/ 0 h 910372"/>
                <a:gd name="connsiteX2" fmla="*/ 1633034 w 1724071"/>
                <a:gd name="connsiteY2" fmla="*/ 0 h 910372"/>
                <a:gd name="connsiteX3" fmla="*/ 1724071 w 1724071"/>
                <a:gd name="connsiteY3" fmla="*/ 91037 h 910372"/>
                <a:gd name="connsiteX4" fmla="*/ 1724071 w 1724071"/>
                <a:gd name="connsiteY4" fmla="*/ 819335 h 910372"/>
                <a:gd name="connsiteX5" fmla="*/ 1633034 w 1724071"/>
                <a:gd name="connsiteY5" fmla="*/ 910372 h 910372"/>
                <a:gd name="connsiteX6" fmla="*/ 91037 w 1724071"/>
                <a:gd name="connsiteY6" fmla="*/ 910372 h 910372"/>
                <a:gd name="connsiteX7" fmla="*/ 0 w 1724071"/>
                <a:gd name="connsiteY7" fmla="*/ 819335 h 910372"/>
                <a:gd name="connsiteX8" fmla="*/ 0 w 1724071"/>
                <a:gd name="connsiteY8" fmla="*/ 91037 h 910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24071" h="910372">
                  <a:moveTo>
                    <a:pt x="0" y="91037"/>
                  </a:moveTo>
                  <a:cubicBezTo>
                    <a:pt x="0" y="40759"/>
                    <a:pt x="40759" y="0"/>
                    <a:pt x="91037" y="0"/>
                  </a:cubicBezTo>
                  <a:lnTo>
                    <a:pt x="1633034" y="0"/>
                  </a:lnTo>
                  <a:cubicBezTo>
                    <a:pt x="1683312" y="0"/>
                    <a:pt x="1724071" y="40759"/>
                    <a:pt x="1724071" y="91037"/>
                  </a:cubicBezTo>
                  <a:lnTo>
                    <a:pt x="1724071" y="819335"/>
                  </a:lnTo>
                  <a:cubicBezTo>
                    <a:pt x="1724071" y="869613"/>
                    <a:pt x="1683312" y="910372"/>
                    <a:pt x="1633034" y="910372"/>
                  </a:cubicBezTo>
                  <a:lnTo>
                    <a:pt x="91037" y="910372"/>
                  </a:lnTo>
                  <a:cubicBezTo>
                    <a:pt x="40759" y="910372"/>
                    <a:pt x="0" y="869613"/>
                    <a:pt x="0" y="819335"/>
                  </a:cubicBezTo>
                  <a:lnTo>
                    <a:pt x="0" y="9103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4764" tIns="64764" rIns="64764" bIns="64764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b="1" kern="1200" dirty="0"/>
                <a:t>Step 6:</a:t>
              </a:r>
            </a:p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1600" kern="1200" dirty="0"/>
                <a:t> Amendments proposed for consistency with the TPPs</a:t>
              </a:r>
            </a:p>
          </p:txBody>
        </p:sp>
      </p:grp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6DD92A63-8FF3-4A61-BDD0-3082E9052CDB}"/>
              </a:ext>
            </a:extLst>
          </p:cNvPr>
          <p:cNvSpPr/>
          <p:nvPr/>
        </p:nvSpPr>
        <p:spPr>
          <a:xfrm>
            <a:off x="4208182" y="5889909"/>
            <a:ext cx="7886156" cy="735518"/>
          </a:xfrm>
          <a:custGeom>
            <a:avLst/>
            <a:gdLst>
              <a:gd name="connsiteX0" fmla="*/ 0 w 1724071"/>
              <a:gd name="connsiteY0" fmla="*/ 91037 h 910372"/>
              <a:gd name="connsiteX1" fmla="*/ 91037 w 1724071"/>
              <a:gd name="connsiteY1" fmla="*/ 0 h 910372"/>
              <a:gd name="connsiteX2" fmla="*/ 1633034 w 1724071"/>
              <a:gd name="connsiteY2" fmla="*/ 0 h 910372"/>
              <a:gd name="connsiteX3" fmla="*/ 1724071 w 1724071"/>
              <a:gd name="connsiteY3" fmla="*/ 91037 h 910372"/>
              <a:gd name="connsiteX4" fmla="*/ 1724071 w 1724071"/>
              <a:gd name="connsiteY4" fmla="*/ 819335 h 910372"/>
              <a:gd name="connsiteX5" fmla="*/ 1633034 w 1724071"/>
              <a:gd name="connsiteY5" fmla="*/ 910372 h 910372"/>
              <a:gd name="connsiteX6" fmla="*/ 91037 w 1724071"/>
              <a:gd name="connsiteY6" fmla="*/ 910372 h 910372"/>
              <a:gd name="connsiteX7" fmla="*/ 0 w 1724071"/>
              <a:gd name="connsiteY7" fmla="*/ 819335 h 910372"/>
              <a:gd name="connsiteX8" fmla="*/ 0 w 1724071"/>
              <a:gd name="connsiteY8" fmla="*/ 91037 h 91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4071" h="910372">
                <a:moveTo>
                  <a:pt x="0" y="91037"/>
                </a:moveTo>
                <a:cubicBezTo>
                  <a:pt x="0" y="40759"/>
                  <a:pt x="40759" y="0"/>
                  <a:pt x="91037" y="0"/>
                </a:cubicBezTo>
                <a:lnTo>
                  <a:pt x="1633034" y="0"/>
                </a:lnTo>
                <a:cubicBezTo>
                  <a:pt x="1683312" y="0"/>
                  <a:pt x="1724071" y="40759"/>
                  <a:pt x="1724071" y="91037"/>
                </a:cubicBezTo>
                <a:lnTo>
                  <a:pt x="1724071" y="819335"/>
                </a:lnTo>
                <a:cubicBezTo>
                  <a:pt x="1724071" y="869613"/>
                  <a:pt x="1683312" y="910372"/>
                  <a:pt x="1633034" y="910372"/>
                </a:cubicBezTo>
                <a:lnTo>
                  <a:pt x="91037" y="910372"/>
                </a:lnTo>
                <a:cubicBezTo>
                  <a:pt x="40759" y="910372"/>
                  <a:pt x="0" y="869613"/>
                  <a:pt x="0" y="819335"/>
                </a:cubicBezTo>
                <a:lnTo>
                  <a:pt x="0" y="91037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764" tIns="64764" rIns="64764" bIns="64764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AU" b="1" kern="1200" dirty="0"/>
              <a:t>Then a formal independent review by the Tasmanian Planning Commission </a:t>
            </a:r>
            <a:endParaRPr lang="en-AU" sz="1600" kern="12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73AFB8B-2F8B-4F74-9D43-E764295A417C}"/>
              </a:ext>
            </a:extLst>
          </p:cNvPr>
          <p:cNvSpPr txBox="1"/>
          <p:nvPr/>
        </p:nvSpPr>
        <p:spPr>
          <a:xfrm>
            <a:off x="4974086" y="2781426"/>
            <a:ext cx="6094324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AU" sz="1600" b="1" kern="1200" dirty="0">
                <a:solidFill>
                  <a:schemeClr val="tx1"/>
                </a:solidFill>
              </a:rPr>
              <a:t>  ------ Jul – Dec 2022 ------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8848CDA-0CFE-4B3D-8B03-6B8EC570D258}"/>
              </a:ext>
            </a:extLst>
          </p:cNvPr>
          <p:cNvSpPr txBox="1"/>
          <p:nvPr/>
        </p:nvSpPr>
        <p:spPr>
          <a:xfrm>
            <a:off x="5001000" y="5529006"/>
            <a:ext cx="6094324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AU" sz="1600" b="1" kern="1200" dirty="0">
                <a:solidFill>
                  <a:schemeClr val="tx1"/>
                </a:solidFill>
              </a:rPr>
              <a:t>------ during 2024 ------</a:t>
            </a:r>
          </a:p>
        </p:txBody>
      </p:sp>
    </p:spTree>
    <p:extLst>
      <p:ext uri="{BB962C8B-B14F-4D97-AF65-F5344CB8AC3E}">
        <p14:creationId xmlns:p14="http://schemas.microsoft.com/office/powerpoint/2010/main" val="24174868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6C6380-B7A5-479B-B237-E43D00CAD2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41" y="806824"/>
            <a:ext cx="3107553" cy="1494117"/>
          </a:xfrm>
        </p:spPr>
        <p:txBody>
          <a:bodyPr anchor="b">
            <a:normAutofit/>
          </a:bodyPr>
          <a:lstStyle/>
          <a:p>
            <a:pPr algn="l"/>
            <a:r>
              <a:rPr lang="en-AU" sz="3200" dirty="0">
                <a:solidFill>
                  <a:schemeClr val="bg1"/>
                </a:solidFill>
                <a:latin typeface="Gill Sans"/>
              </a:rPr>
              <a:t>State Planning Provisions review</a:t>
            </a:r>
            <a:endParaRPr lang="en-AU" sz="3200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966CB76-1EC0-4550-8FE6-EA66BE5E31D9}"/>
              </a:ext>
            </a:extLst>
          </p:cNvPr>
          <p:cNvSpPr txBox="1"/>
          <p:nvPr/>
        </p:nvSpPr>
        <p:spPr>
          <a:xfrm>
            <a:off x="4601043" y="478712"/>
            <a:ext cx="6110500" cy="6401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800" dirty="0">
                <a:solidFill>
                  <a:schemeClr val="tx2"/>
                </a:solidFill>
              </a:rPr>
              <a:t>Is it too soon to review the SPPs?</a:t>
            </a:r>
          </a:p>
          <a:p>
            <a:endParaRPr lang="en-AU" sz="2800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chemeClr val="tx2"/>
                </a:solidFill>
              </a:rPr>
              <a:t>some operating for over 2 years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chemeClr val="tx2"/>
                </a:solidFill>
              </a:rPr>
              <a:t>minor amendments made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chemeClr val="tx2"/>
                </a:solidFill>
              </a:rPr>
              <a:t>others need consultation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chemeClr val="tx2"/>
                </a:solidFill>
              </a:rPr>
              <a:t>legislation requires keeping pace with changing needs</a:t>
            </a:r>
          </a:p>
          <a:p>
            <a:endParaRPr lang="en-AU" sz="2800" dirty="0">
              <a:solidFill>
                <a:schemeClr val="tx2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chemeClr val="tx2"/>
                </a:solidFill>
              </a:rPr>
              <a:t>Residential standards review (PD 4.1) will be included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chemeClr val="tx2"/>
                </a:solidFill>
              </a:rPr>
              <a:t>Apartment Code development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AU" sz="2800" dirty="0">
              <a:solidFill>
                <a:schemeClr val="tx2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chemeClr val="tx2"/>
                </a:solidFill>
              </a:rPr>
              <a:t>TPPs require review of the SPPs to ensure alignment</a:t>
            </a:r>
          </a:p>
          <a:p>
            <a:pPr algn="l"/>
            <a:endParaRPr lang="en-AU" sz="1800" dirty="0">
              <a:solidFill>
                <a:schemeClr val="tx2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E3B8218-CE62-4A50-961D-4C6CEB3174E9}"/>
              </a:ext>
            </a:extLst>
          </p:cNvPr>
          <p:cNvSpPr txBox="1"/>
          <p:nvPr/>
        </p:nvSpPr>
        <p:spPr>
          <a:xfrm>
            <a:off x="660041" y="2683578"/>
            <a:ext cx="3267066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000" dirty="0">
                <a:solidFill>
                  <a:srgbClr val="FFFFFF"/>
                </a:solidFill>
              </a:rPr>
              <a:t>Who should inform this work?</a:t>
            </a:r>
            <a:br>
              <a:rPr lang="en-AU" sz="1800" dirty="0">
                <a:solidFill>
                  <a:srgbClr val="FFFFFF"/>
                </a:solidFill>
              </a:rPr>
            </a:br>
            <a:r>
              <a:rPr lang="en-AU" sz="1800" dirty="0">
                <a:solidFill>
                  <a:srgbClr val="FFFFFF"/>
                </a:solidFill>
              </a:rPr>
              <a:t>*scoping – public</a:t>
            </a:r>
            <a:br>
              <a:rPr lang="en-AU" sz="1800" dirty="0">
                <a:solidFill>
                  <a:srgbClr val="FFFFFF"/>
                </a:solidFill>
              </a:rPr>
            </a:br>
            <a:r>
              <a:rPr lang="en-AU" sz="1800" dirty="0">
                <a:solidFill>
                  <a:srgbClr val="FFFFFF"/>
                </a:solidFill>
              </a:rPr>
              <a:t>*content - </a:t>
            </a:r>
            <a:r>
              <a:rPr lang="en-AU" dirty="0">
                <a:solidFill>
                  <a:srgbClr val="FFFFFF"/>
                </a:solidFill>
              </a:rPr>
              <a:t>local councils, State </a:t>
            </a:r>
            <a:r>
              <a:rPr lang="en-AU" sz="1800" dirty="0">
                <a:solidFill>
                  <a:srgbClr val="FFFFFF"/>
                </a:solidFill>
              </a:rPr>
              <a:t>agencies and authorities, public</a:t>
            </a:r>
            <a:br>
              <a:rPr lang="en-AU" sz="1800" dirty="0">
                <a:solidFill>
                  <a:srgbClr val="FFFFFF"/>
                </a:solidFill>
              </a:rPr>
            </a:br>
            <a:r>
              <a:rPr lang="en-AU" sz="1800" dirty="0">
                <a:solidFill>
                  <a:srgbClr val="FFFFFF"/>
                </a:solidFill>
              </a:rPr>
              <a:t>*statutory review – public</a:t>
            </a:r>
            <a:br>
              <a:rPr lang="en-AU" sz="1800" dirty="0">
                <a:solidFill>
                  <a:srgbClr val="FFFFFF"/>
                </a:solidFill>
              </a:rPr>
            </a:br>
            <a:br>
              <a:rPr lang="en-AU" sz="2400" dirty="0">
                <a:solidFill>
                  <a:srgbClr val="FFFFFF"/>
                </a:solidFill>
              </a:rPr>
            </a:br>
            <a:r>
              <a:rPr lang="en-AU" sz="2400" dirty="0">
                <a:solidFill>
                  <a:srgbClr val="FFFFFF"/>
                </a:solidFill>
              </a:rPr>
              <a:t>How to get involved</a:t>
            </a:r>
            <a:br>
              <a:rPr lang="en-AU" sz="2400" dirty="0">
                <a:solidFill>
                  <a:srgbClr val="FFFFFF"/>
                </a:solidFill>
              </a:rPr>
            </a:br>
            <a:r>
              <a:rPr lang="en-AU" sz="1800" dirty="0">
                <a:solidFill>
                  <a:srgbClr val="FFFFFF"/>
                </a:solidFill>
              </a:rPr>
              <a:t>- scoping issues </a:t>
            </a:r>
            <a:br>
              <a:rPr lang="en-AU" sz="1800" dirty="0">
                <a:solidFill>
                  <a:srgbClr val="FFFFFF"/>
                </a:solidFill>
              </a:rPr>
            </a:br>
            <a:r>
              <a:rPr lang="en-AU" sz="1800" dirty="0">
                <a:solidFill>
                  <a:srgbClr val="FFFFFF"/>
                </a:solidFill>
              </a:rPr>
              <a:t>- workshopping provisions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70250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AE44A8-2C5C-4EEF-9C5E-51F8E221EF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041" y="2767106"/>
            <a:ext cx="2880828" cy="3071906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AU" sz="4000" dirty="0">
                <a:solidFill>
                  <a:srgbClr val="FFFFFF"/>
                </a:solidFill>
              </a:rPr>
              <a:t>Continuing to build the Tasmanian planning system</a:t>
            </a:r>
            <a:br>
              <a:rPr lang="en-AU" sz="4000" dirty="0">
                <a:solidFill>
                  <a:srgbClr val="FFFFFF"/>
                </a:solidFill>
              </a:rPr>
            </a:br>
            <a:br>
              <a:rPr lang="en-AU" sz="4000" dirty="0">
                <a:solidFill>
                  <a:srgbClr val="FFFFFF"/>
                </a:solidFill>
              </a:rPr>
            </a:br>
            <a:br>
              <a:rPr lang="en-AU" sz="4000" dirty="0">
                <a:solidFill>
                  <a:srgbClr val="FFFFFF"/>
                </a:solidFill>
              </a:rPr>
            </a:br>
            <a:endParaRPr lang="en-AU" sz="40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6C6380-B7A5-479B-B237-E43D00CAD2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42" y="806824"/>
            <a:ext cx="2919738" cy="1494117"/>
          </a:xfrm>
        </p:spPr>
        <p:txBody>
          <a:bodyPr anchor="b">
            <a:normAutofit fontScale="62500" lnSpcReduction="20000"/>
          </a:bodyPr>
          <a:lstStyle/>
          <a:p>
            <a:pPr algn="l"/>
            <a:r>
              <a:rPr lang="en-AU" sz="4800" dirty="0">
                <a:solidFill>
                  <a:srgbClr val="FFFFFF"/>
                </a:solidFill>
              </a:rPr>
              <a:t>Brian Risby FPIA</a:t>
            </a:r>
            <a:br>
              <a:rPr lang="en-AU" sz="4800" dirty="0">
                <a:solidFill>
                  <a:srgbClr val="FFFFFF"/>
                </a:solidFill>
              </a:rPr>
            </a:br>
            <a:r>
              <a:rPr lang="en-AU" sz="4800" dirty="0">
                <a:solidFill>
                  <a:srgbClr val="FFFFFF"/>
                </a:solidFill>
              </a:rPr>
              <a:t>Director, State Planning Office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74383E-B17A-4D85-8B9A-72D78F118E0A}"/>
              </a:ext>
            </a:extLst>
          </p:cNvPr>
          <p:cNvSpPr txBox="1"/>
          <p:nvPr/>
        </p:nvSpPr>
        <p:spPr>
          <a:xfrm>
            <a:off x="4974086" y="2501977"/>
            <a:ext cx="67607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400" dirty="0"/>
              <a:t>I acknowledge and pay respect to the Tasmanian Aboriginal community as the traditional and original owners and continuing custodians of this land.</a:t>
            </a:r>
          </a:p>
        </p:txBody>
      </p:sp>
    </p:spTree>
    <p:extLst>
      <p:ext uri="{BB962C8B-B14F-4D97-AF65-F5344CB8AC3E}">
        <p14:creationId xmlns:p14="http://schemas.microsoft.com/office/powerpoint/2010/main" val="38559107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 descr="Diagram of Regulation - Policy - Strategy"/>
          <p:cNvSpPr txBox="1">
            <a:spLocks/>
          </p:cNvSpPr>
          <p:nvPr/>
        </p:nvSpPr>
        <p:spPr>
          <a:xfrm>
            <a:off x="2711174" y="997183"/>
            <a:ext cx="8235950" cy="369332"/>
          </a:xfrm>
          <a:prstGeom prst="rect">
            <a:avLst/>
          </a:prstGeom>
        </p:spPr>
        <p:txBody>
          <a:bodyPr anchor="ctr">
            <a:normAutofit fontScale="25000" lnSpcReduction="2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br>
              <a:rPr lang="en-AU" sz="4400" dirty="0"/>
            </a:br>
            <a:endParaRPr lang="en-AU" altLang="en-US" sz="4400" dirty="0">
              <a:solidFill>
                <a:srgbClr val="004F8C"/>
              </a:solidFill>
              <a:latin typeface="Gill Sans"/>
              <a:ea typeface="Gill Sans"/>
              <a:cs typeface="Gill Sans"/>
            </a:endParaRPr>
          </a:p>
        </p:txBody>
      </p:sp>
      <p:sp>
        <p:nvSpPr>
          <p:cNvPr id="9219" name="Subtitle 2"/>
          <p:cNvSpPr txBox="1">
            <a:spLocks/>
          </p:cNvSpPr>
          <p:nvPr/>
        </p:nvSpPr>
        <p:spPr bwMode="auto">
          <a:xfrm>
            <a:off x="2961042" y="743724"/>
            <a:ext cx="8235950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9pPr>
          </a:lstStyle>
          <a:p>
            <a:pPr lvl="3" eaLnBrk="1" hangingPunct="1">
              <a:spcBef>
                <a:spcPct val="0"/>
              </a:spcBef>
              <a:buNone/>
            </a:pPr>
            <a:r>
              <a:rPr lang="en-AU" altLang="en-US" sz="2400" dirty="0">
                <a:latin typeface="Calibri" panose="020F0502020204030204" pitchFamily="34" charset="0"/>
                <a:cs typeface="Arial" panose="020B0604020202020204" pitchFamily="34" charset="0"/>
              </a:rPr>
              <a:t>Regulation – Policy – Strategy</a:t>
            </a:r>
          </a:p>
          <a:p>
            <a:pPr lvl="3" eaLnBrk="1" hangingPunct="1">
              <a:spcBef>
                <a:spcPct val="0"/>
              </a:spcBef>
              <a:buFontTx/>
              <a:buNone/>
            </a:pPr>
            <a:r>
              <a:rPr lang="en-AU" altLang="en-US" sz="2400" dirty="0">
                <a:latin typeface="Calibri" panose="020F0502020204030204" pitchFamily="34" charset="0"/>
                <a:cs typeface="Arial" panose="020B0604020202020204" pitchFamily="34" charset="0"/>
              </a:rPr>
              <a:t>		</a:t>
            </a:r>
          </a:p>
          <a:p>
            <a:pPr lvl="3" eaLnBrk="1" hangingPunct="1">
              <a:spcBef>
                <a:spcPct val="0"/>
              </a:spcBef>
              <a:buFontTx/>
              <a:buNone/>
            </a:pPr>
            <a:endParaRPr lang="en-AU" altLang="en-US" sz="2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3" eaLnBrk="1" hangingPunct="1">
              <a:spcBef>
                <a:spcPct val="0"/>
              </a:spcBef>
              <a:buFontTx/>
              <a:buNone/>
            </a:pPr>
            <a:endParaRPr lang="en-AU" altLang="en-US" sz="2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3" eaLnBrk="1" hangingPunct="1">
              <a:spcBef>
                <a:spcPct val="0"/>
              </a:spcBef>
              <a:buFontTx/>
              <a:buNone/>
            </a:pPr>
            <a:endParaRPr lang="en-AU" altLang="en-US" sz="18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1787526" y="6118226"/>
            <a:ext cx="3895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12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Planning reforms and Historic Cultural Heritage</a:t>
            </a:r>
          </a:p>
        </p:txBody>
      </p:sp>
      <p:grpSp>
        <p:nvGrpSpPr>
          <p:cNvPr id="2" name="Group 1" descr="Diagram of Regulation Policy - Strategy">
            <a:extLst>
              <a:ext uri="{FF2B5EF4-FFF2-40B4-BE49-F238E27FC236}">
                <a16:creationId xmlns:a16="http://schemas.microsoft.com/office/drawing/2014/main" id="{5D10EF3A-7219-4F81-B7F0-6055C080AD53}"/>
              </a:ext>
            </a:extLst>
          </p:cNvPr>
          <p:cNvGrpSpPr/>
          <p:nvPr/>
        </p:nvGrpSpPr>
        <p:grpSpPr>
          <a:xfrm>
            <a:off x="2530337" y="1616563"/>
            <a:ext cx="7587431" cy="4244254"/>
            <a:chOff x="1423844" y="2198560"/>
            <a:chExt cx="7051425" cy="3488936"/>
          </a:xfrm>
        </p:grpSpPr>
        <p:graphicFrame>
          <p:nvGraphicFramePr>
            <p:cNvPr id="6" name="Diagram 5" descr="Diagram Regulation - Policy - Strategy"/>
            <p:cNvGraphicFramePr/>
            <p:nvPr>
              <p:extLst>
                <p:ext uri="{D42A27DB-BD31-4B8C-83A1-F6EECF244321}">
                  <p14:modId xmlns:p14="http://schemas.microsoft.com/office/powerpoint/2010/main" val="313129458"/>
                </p:ext>
              </p:extLst>
            </p:nvPr>
          </p:nvGraphicFramePr>
          <p:xfrm>
            <a:off x="2695575" y="2393121"/>
            <a:ext cx="3759200" cy="295060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9222" name="Rectangle 1"/>
            <p:cNvSpPr>
              <a:spLocks noChangeArrowheads="1"/>
            </p:cNvSpPr>
            <p:nvPr/>
          </p:nvSpPr>
          <p:spPr bwMode="auto">
            <a:xfrm>
              <a:off x="3866926" y="2198560"/>
              <a:ext cx="22496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AU" altLang="en-US" i="1" dirty="0"/>
                <a:t>Only 3 State Policies</a:t>
              </a:r>
              <a:endParaRPr lang="en-AU" altLang="en-US" sz="2000" i="1" dirty="0"/>
            </a:p>
          </p:txBody>
        </p:sp>
        <p:sp>
          <p:nvSpPr>
            <p:cNvPr id="7" name="Rectangle 1">
              <a:extLst>
                <a:ext uri="{FF2B5EF4-FFF2-40B4-BE49-F238E27FC236}">
                  <a16:creationId xmlns:a16="http://schemas.microsoft.com/office/drawing/2014/main" id="{0B5F7246-1030-48E9-8276-54F5774BAA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6174" y="3902392"/>
              <a:ext cx="1859095" cy="1785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AU" altLang="en-US" i="1" dirty="0"/>
                <a:t>3 different Regional Land Use Strategies and no consistent framework</a:t>
              </a:r>
              <a:br>
                <a:rPr lang="en-AU" altLang="en-US" sz="2000" dirty="0"/>
              </a:br>
              <a:endParaRPr lang="en-AU" altLang="en-US" sz="2000" dirty="0"/>
            </a:p>
          </p:txBody>
        </p:sp>
        <p:sp>
          <p:nvSpPr>
            <p:cNvPr id="8" name="Rectangle 1">
              <a:extLst>
                <a:ext uri="{FF2B5EF4-FFF2-40B4-BE49-F238E27FC236}">
                  <a16:creationId xmlns:a16="http://schemas.microsoft.com/office/drawing/2014/main" id="{1B7695A2-0887-4943-A8F3-5250EC8838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3844" y="4018072"/>
              <a:ext cx="1518474" cy="986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lvl="0"/>
              <a:r>
                <a:rPr lang="en-US" i="1" dirty="0"/>
                <a:t>One planning scheme with </a:t>
              </a:r>
              <a:r>
                <a:rPr lang="en-US" b="1" i="1" dirty="0"/>
                <a:t>reviewed provisions</a:t>
              </a: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6C6380-B7A5-479B-B237-E43D00CAD2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41" y="806824"/>
            <a:ext cx="3107553" cy="1494117"/>
          </a:xfrm>
        </p:spPr>
        <p:txBody>
          <a:bodyPr anchor="b">
            <a:normAutofit/>
          </a:bodyPr>
          <a:lstStyle/>
          <a:p>
            <a:pPr algn="l"/>
            <a:r>
              <a:rPr lang="en-AU" sz="3200" dirty="0">
                <a:solidFill>
                  <a:schemeClr val="bg1"/>
                </a:solidFill>
                <a:latin typeface="Gill Sans"/>
              </a:rPr>
              <a:t>Tasmanian Planning Policies </a:t>
            </a:r>
            <a:endParaRPr lang="en-AU" sz="3200" dirty="0">
              <a:solidFill>
                <a:schemeClr val="bg1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4F5A46D-2FAC-4E57-A7FA-2E1B5B916B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041" y="2767106"/>
            <a:ext cx="3163323" cy="3245472"/>
          </a:xfrm>
        </p:spPr>
        <p:txBody>
          <a:bodyPr anchor="t">
            <a:normAutofit/>
          </a:bodyPr>
          <a:lstStyle/>
          <a:p>
            <a:pPr algn="l"/>
            <a:r>
              <a:rPr lang="en-AU" sz="3200" dirty="0">
                <a:solidFill>
                  <a:srgbClr val="FFFFFF"/>
                </a:solidFill>
              </a:rPr>
              <a:t>The project is preparing a set of planning policies to guide the other parts of the planning system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966CB76-1EC0-4550-8FE6-EA66BE5E31D9}"/>
              </a:ext>
            </a:extLst>
          </p:cNvPr>
          <p:cNvSpPr txBox="1"/>
          <p:nvPr/>
        </p:nvSpPr>
        <p:spPr>
          <a:xfrm>
            <a:off x="4601043" y="478712"/>
            <a:ext cx="6096000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800" dirty="0">
                <a:solidFill>
                  <a:schemeClr val="tx2"/>
                </a:solidFill>
              </a:rPr>
              <a:t>The TPPs will provide the Government agency policy input into regional strategies and planning scheme controls</a:t>
            </a:r>
          </a:p>
          <a:p>
            <a:endParaRPr lang="en-AU" sz="2800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chemeClr val="tx2"/>
                </a:solidFill>
              </a:rPr>
              <a:t>Scoping paper in late 2021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chemeClr val="tx2"/>
                </a:solidFill>
              </a:rPr>
              <a:t>Over 100 submissions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chemeClr val="tx2"/>
                </a:solidFill>
              </a:rPr>
              <a:t>Response report coming soon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chemeClr val="tx2"/>
                </a:solidFill>
              </a:rPr>
              <a:t>Moving to drafting TPPs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chemeClr val="tx2"/>
                </a:solidFill>
              </a:rPr>
              <a:t>Consultation required before consideration by Commission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chemeClr val="tx2"/>
                </a:solidFill>
              </a:rPr>
              <a:t>Formal Commission role</a:t>
            </a:r>
          </a:p>
          <a:p>
            <a:endParaRPr lang="en-AU" sz="2800" dirty="0">
              <a:solidFill>
                <a:schemeClr val="tx2"/>
              </a:solidFill>
            </a:endParaRPr>
          </a:p>
          <a:p>
            <a:pPr algn="l"/>
            <a:endParaRPr lang="en-AU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0227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6C6380-B7A5-479B-B237-E43D00CAD2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41" y="806824"/>
            <a:ext cx="3107553" cy="1494117"/>
          </a:xfrm>
        </p:spPr>
        <p:txBody>
          <a:bodyPr anchor="b">
            <a:normAutofit/>
          </a:bodyPr>
          <a:lstStyle/>
          <a:p>
            <a:pPr algn="l"/>
            <a:r>
              <a:rPr lang="en-AU" sz="3200" dirty="0">
                <a:solidFill>
                  <a:schemeClr val="bg1"/>
                </a:solidFill>
                <a:latin typeface="Gill Sans"/>
              </a:rPr>
              <a:t>Tasmanian Planning Policies </a:t>
            </a:r>
            <a:endParaRPr lang="en-AU" sz="3200" dirty="0">
              <a:solidFill>
                <a:schemeClr val="bg1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4F5A46D-2FAC-4E57-A7FA-2E1B5B916B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802" y="2541641"/>
            <a:ext cx="3305377" cy="3284070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AU" sz="2700" dirty="0">
                <a:solidFill>
                  <a:srgbClr val="FFFFFF"/>
                </a:solidFill>
              </a:rPr>
              <a:t>Who should inform this work?</a:t>
            </a:r>
            <a:br>
              <a:rPr lang="en-AU" sz="2200" dirty="0">
                <a:solidFill>
                  <a:srgbClr val="FFFFFF"/>
                </a:solidFill>
              </a:rPr>
            </a:br>
            <a:r>
              <a:rPr lang="en-AU" sz="2200" dirty="0">
                <a:solidFill>
                  <a:srgbClr val="FFFFFF"/>
                </a:solidFill>
              </a:rPr>
              <a:t>*scoping – public</a:t>
            </a:r>
            <a:br>
              <a:rPr lang="en-AU" sz="2200" dirty="0">
                <a:solidFill>
                  <a:srgbClr val="FFFFFF"/>
                </a:solidFill>
              </a:rPr>
            </a:br>
            <a:r>
              <a:rPr lang="en-AU" sz="2200" dirty="0">
                <a:solidFill>
                  <a:srgbClr val="FFFFFF"/>
                </a:solidFill>
              </a:rPr>
              <a:t>*content - State agencies and authorities</a:t>
            </a:r>
            <a:br>
              <a:rPr lang="en-AU" sz="2200" dirty="0">
                <a:solidFill>
                  <a:srgbClr val="FFFFFF"/>
                </a:solidFill>
              </a:rPr>
            </a:br>
            <a:r>
              <a:rPr lang="en-AU" sz="2200" dirty="0">
                <a:solidFill>
                  <a:srgbClr val="FFFFFF"/>
                </a:solidFill>
              </a:rPr>
              <a:t>*implementation tools - local councils and regional bodies</a:t>
            </a:r>
            <a:br>
              <a:rPr lang="en-AU" sz="2200" dirty="0">
                <a:solidFill>
                  <a:srgbClr val="FFFFFF"/>
                </a:solidFill>
              </a:rPr>
            </a:br>
            <a:r>
              <a:rPr lang="en-AU" sz="2200" dirty="0">
                <a:solidFill>
                  <a:srgbClr val="FFFFFF"/>
                </a:solidFill>
              </a:rPr>
              <a:t>*statutory review – public</a:t>
            </a:r>
            <a:br>
              <a:rPr lang="en-AU" sz="2200" dirty="0">
                <a:solidFill>
                  <a:srgbClr val="FFFFFF"/>
                </a:solidFill>
              </a:rPr>
            </a:br>
            <a:br>
              <a:rPr lang="en-AU" sz="3100" dirty="0">
                <a:solidFill>
                  <a:srgbClr val="FFFFFF"/>
                </a:solidFill>
              </a:rPr>
            </a:br>
            <a:r>
              <a:rPr lang="en-AU" sz="3100" dirty="0">
                <a:solidFill>
                  <a:srgbClr val="FFFFFF"/>
                </a:solidFill>
              </a:rPr>
              <a:t>How to get involved</a:t>
            </a:r>
            <a:br>
              <a:rPr lang="en-AU" sz="3100" dirty="0">
                <a:solidFill>
                  <a:srgbClr val="FFFFFF"/>
                </a:solidFill>
              </a:rPr>
            </a:br>
            <a:r>
              <a:rPr lang="en-AU" sz="2200" dirty="0">
                <a:solidFill>
                  <a:srgbClr val="FFFFFF"/>
                </a:solidFill>
              </a:rPr>
              <a:t>- scoping issues </a:t>
            </a:r>
            <a:br>
              <a:rPr lang="en-AU" sz="2200" dirty="0">
                <a:solidFill>
                  <a:srgbClr val="FFFFFF"/>
                </a:solidFill>
              </a:rPr>
            </a:br>
            <a:r>
              <a:rPr lang="en-AU" sz="2200" dirty="0">
                <a:solidFill>
                  <a:srgbClr val="FFFFFF"/>
                </a:solidFill>
              </a:rPr>
              <a:t>- workshopping implementation</a:t>
            </a:r>
            <a:br>
              <a:rPr lang="en-AU" sz="2800" dirty="0">
                <a:solidFill>
                  <a:srgbClr val="FFFFFF"/>
                </a:solidFill>
              </a:rPr>
            </a:br>
            <a:endParaRPr lang="en-AU" sz="2800" dirty="0">
              <a:solidFill>
                <a:srgbClr val="FFFFFF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966CB76-1EC0-4550-8FE6-EA66BE5E31D9}"/>
              </a:ext>
            </a:extLst>
          </p:cNvPr>
          <p:cNvSpPr txBox="1"/>
          <p:nvPr/>
        </p:nvSpPr>
        <p:spPr>
          <a:xfrm>
            <a:off x="4241442" y="173934"/>
            <a:ext cx="7493355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800" dirty="0">
                <a:solidFill>
                  <a:schemeClr val="tx2"/>
                </a:solidFill>
              </a:rPr>
              <a:t>The TPPs will provide Government agency input into regional strategies and planning scheme controls</a:t>
            </a:r>
          </a:p>
          <a:p>
            <a:endParaRPr lang="en-AU" sz="2800" dirty="0">
              <a:solidFill>
                <a:schemeClr val="tx2"/>
              </a:solidFill>
            </a:endParaRPr>
          </a:p>
          <a:p>
            <a:endParaRPr lang="en-AU" sz="2800" dirty="0">
              <a:solidFill>
                <a:schemeClr val="tx2"/>
              </a:solidFill>
            </a:endParaRPr>
          </a:p>
          <a:p>
            <a:pPr algn="l"/>
            <a:endParaRPr lang="en-AU" sz="1800" dirty="0">
              <a:solidFill>
                <a:schemeClr val="tx2"/>
              </a:solidFill>
            </a:endParaRPr>
          </a:p>
        </p:txBody>
      </p:sp>
      <p:pic>
        <p:nvPicPr>
          <p:cNvPr id="4" name="Graphic 3" descr="Checkmark with solid fill">
            <a:extLst>
              <a:ext uri="{FF2B5EF4-FFF2-40B4-BE49-F238E27FC236}">
                <a16:creationId xmlns:a16="http://schemas.microsoft.com/office/drawing/2014/main" id="{2581ECDA-2C04-4DA5-88E1-DBA98231A3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83709" y="5488213"/>
            <a:ext cx="424775" cy="424775"/>
          </a:xfrm>
          <a:prstGeom prst="rect">
            <a:avLst/>
          </a:prstGeom>
        </p:spPr>
      </p:pic>
      <p:grpSp>
        <p:nvGrpSpPr>
          <p:cNvPr id="13" name="Group 12" descr="Diagram of the TPPs will provide Government agency input into regional strategies and planning scheme controls">
            <a:extLst>
              <a:ext uri="{FF2B5EF4-FFF2-40B4-BE49-F238E27FC236}">
                <a16:creationId xmlns:a16="http://schemas.microsoft.com/office/drawing/2014/main" id="{0FA7EA4E-0D0F-4323-8631-B6BABD7682B8}"/>
              </a:ext>
            </a:extLst>
          </p:cNvPr>
          <p:cNvGrpSpPr/>
          <p:nvPr/>
        </p:nvGrpSpPr>
        <p:grpSpPr>
          <a:xfrm>
            <a:off x="4328572" y="1548143"/>
            <a:ext cx="7608652" cy="4219992"/>
            <a:chOff x="4241441" y="2299632"/>
            <a:chExt cx="7510100" cy="2367174"/>
          </a:xfrm>
        </p:grpSpPr>
        <p:sp>
          <p:nvSpPr>
            <p:cNvPr id="17" name="Freeform: Shape 16" descr="Step 1: Scoping process">
              <a:extLst>
                <a:ext uri="{FF2B5EF4-FFF2-40B4-BE49-F238E27FC236}">
                  <a16:creationId xmlns:a16="http://schemas.microsoft.com/office/drawing/2014/main" id="{9026092D-A499-4708-B892-D21CF35D9633}"/>
                </a:ext>
              </a:extLst>
            </p:cNvPr>
            <p:cNvSpPr/>
            <p:nvPr/>
          </p:nvSpPr>
          <p:spPr>
            <a:xfrm>
              <a:off x="4241441" y="2991039"/>
              <a:ext cx="1125410" cy="838852"/>
            </a:xfrm>
            <a:custGeom>
              <a:avLst/>
              <a:gdLst>
                <a:gd name="connsiteX0" fmla="*/ 0 w 1097463"/>
                <a:gd name="connsiteY0" fmla="*/ 83885 h 838852"/>
                <a:gd name="connsiteX1" fmla="*/ 83885 w 1097463"/>
                <a:gd name="connsiteY1" fmla="*/ 0 h 838852"/>
                <a:gd name="connsiteX2" fmla="*/ 1013578 w 1097463"/>
                <a:gd name="connsiteY2" fmla="*/ 0 h 838852"/>
                <a:gd name="connsiteX3" fmla="*/ 1097463 w 1097463"/>
                <a:gd name="connsiteY3" fmla="*/ 83885 h 838852"/>
                <a:gd name="connsiteX4" fmla="*/ 1097463 w 1097463"/>
                <a:gd name="connsiteY4" fmla="*/ 754967 h 838852"/>
                <a:gd name="connsiteX5" fmla="*/ 1013578 w 1097463"/>
                <a:gd name="connsiteY5" fmla="*/ 838852 h 838852"/>
                <a:gd name="connsiteX6" fmla="*/ 83885 w 1097463"/>
                <a:gd name="connsiteY6" fmla="*/ 838852 h 838852"/>
                <a:gd name="connsiteX7" fmla="*/ 0 w 1097463"/>
                <a:gd name="connsiteY7" fmla="*/ 754967 h 838852"/>
                <a:gd name="connsiteX8" fmla="*/ 0 w 1097463"/>
                <a:gd name="connsiteY8" fmla="*/ 83885 h 838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7463" h="838852">
                  <a:moveTo>
                    <a:pt x="0" y="83885"/>
                  </a:moveTo>
                  <a:cubicBezTo>
                    <a:pt x="0" y="37557"/>
                    <a:pt x="37557" y="0"/>
                    <a:pt x="83885" y="0"/>
                  </a:cubicBezTo>
                  <a:lnTo>
                    <a:pt x="1013578" y="0"/>
                  </a:lnTo>
                  <a:cubicBezTo>
                    <a:pt x="1059906" y="0"/>
                    <a:pt x="1097463" y="37557"/>
                    <a:pt x="1097463" y="83885"/>
                  </a:cubicBezTo>
                  <a:lnTo>
                    <a:pt x="1097463" y="754967"/>
                  </a:lnTo>
                  <a:cubicBezTo>
                    <a:pt x="1097463" y="801295"/>
                    <a:pt x="1059906" y="838852"/>
                    <a:pt x="1013578" y="838852"/>
                  </a:cubicBezTo>
                  <a:lnTo>
                    <a:pt x="83885" y="838852"/>
                  </a:lnTo>
                  <a:cubicBezTo>
                    <a:pt x="37557" y="838852"/>
                    <a:pt x="0" y="801295"/>
                    <a:pt x="0" y="754967"/>
                  </a:cubicBezTo>
                  <a:lnTo>
                    <a:pt x="0" y="83885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669" tIns="62669" rIns="62669" bIns="62669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b="1" kern="1200" dirty="0"/>
                <a:t>Step 1:</a:t>
              </a:r>
            </a:p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1600" kern="1200" dirty="0"/>
                <a:t> Scoping process</a:t>
              </a: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B83F13B-043C-4B46-82D2-24A1C4E4D2D9}"/>
                </a:ext>
              </a:extLst>
            </p:cNvPr>
            <p:cNvSpPr/>
            <p:nvPr/>
          </p:nvSpPr>
          <p:spPr>
            <a:xfrm rot="20364628">
              <a:off x="5441235" y="2982875"/>
              <a:ext cx="249811" cy="272170"/>
            </a:xfrm>
            <a:custGeom>
              <a:avLst/>
              <a:gdLst>
                <a:gd name="connsiteX0" fmla="*/ 0 w 249811"/>
                <a:gd name="connsiteY0" fmla="*/ 54434 h 272170"/>
                <a:gd name="connsiteX1" fmla="*/ 124906 w 249811"/>
                <a:gd name="connsiteY1" fmla="*/ 54434 h 272170"/>
                <a:gd name="connsiteX2" fmla="*/ 124906 w 249811"/>
                <a:gd name="connsiteY2" fmla="*/ 0 h 272170"/>
                <a:gd name="connsiteX3" fmla="*/ 249811 w 249811"/>
                <a:gd name="connsiteY3" fmla="*/ 136085 h 272170"/>
                <a:gd name="connsiteX4" fmla="*/ 124906 w 249811"/>
                <a:gd name="connsiteY4" fmla="*/ 272170 h 272170"/>
                <a:gd name="connsiteX5" fmla="*/ 124906 w 249811"/>
                <a:gd name="connsiteY5" fmla="*/ 217736 h 272170"/>
                <a:gd name="connsiteX6" fmla="*/ 0 w 249811"/>
                <a:gd name="connsiteY6" fmla="*/ 217736 h 272170"/>
                <a:gd name="connsiteX7" fmla="*/ 0 w 249811"/>
                <a:gd name="connsiteY7" fmla="*/ 54434 h 272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9811" h="272170">
                  <a:moveTo>
                    <a:pt x="0" y="54434"/>
                  </a:moveTo>
                  <a:lnTo>
                    <a:pt x="124906" y="54434"/>
                  </a:lnTo>
                  <a:lnTo>
                    <a:pt x="124906" y="0"/>
                  </a:lnTo>
                  <a:lnTo>
                    <a:pt x="249811" y="136085"/>
                  </a:lnTo>
                  <a:lnTo>
                    <a:pt x="124906" y="272170"/>
                  </a:lnTo>
                  <a:lnTo>
                    <a:pt x="124906" y="217736"/>
                  </a:lnTo>
                  <a:lnTo>
                    <a:pt x="0" y="217736"/>
                  </a:lnTo>
                  <a:lnTo>
                    <a:pt x="0" y="54434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4434" rIns="74942" bIns="54433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AU" sz="1100" kern="120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7004F1C-C36C-4571-A66B-5BF24C050B67}"/>
                </a:ext>
              </a:extLst>
            </p:cNvPr>
            <p:cNvSpPr/>
            <p:nvPr/>
          </p:nvSpPr>
          <p:spPr>
            <a:xfrm>
              <a:off x="5780139" y="2303046"/>
              <a:ext cx="1682850" cy="838852"/>
            </a:xfrm>
            <a:custGeom>
              <a:avLst/>
              <a:gdLst>
                <a:gd name="connsiteX0" fmla="*/ 0 w 1682850"/>
                <a:gd name="connsiteY0" fmla="*/ 83885 h 838852"/>
                <a:gd name="connsiteX1" fmla="*/ 83885 w 1682850"/>
                <a:gd name="connsiteY1" fmla="*/ 0 h 838852"/>
                <a:gd name="connsiteX2" fmla="*/ 1598965 w 1682850"/>
                <a:gd name="connsiteY2" fmla="*/ 0 h 838852"/>
                <a:gd name="connsiteX3" fmla="*/ 1682850 w 1682850"/>
                <a:gd name="connsiteY3" fmla="*/ 83885 h 838852"/>
                <a:gd name="connsiteX4" fmla="*/ 1682850 w 1682850"/>
                <a:gd name="connsiteY4" fmla="*/ 754967 h 838852"/>
                <a:gd name="connsiteX5" fmla="*/ 1598965 w 1682850"/>
                <a:gd name="connsiteY5" fmla="*/ 838852 h 838852"/>
                <a:gd name="connsiteX6" fmla="*/ 83885 w 1682850"/>
                <a:gd name="connsiteY6" fmla="*/ 838852 h 838852"/>
                <a:gd name="connsiteX7" fmla="*/ 0 w 1682850"/>
                <a:gd name="connsiteY7" fmla="*/ 754967 h 838852"/>
                <a:gd name="connsiteX8" fmla="*/ 0 w 1682850"/>
                <a:gd name="connsiteY8" fmla="*/ 83885 h 838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2850" h="838852">
                  <a:moveTo>
                    <a:pt x="0" y="83885"/>
                  </a:moveTo>
                  <a:cubicBezTo>
                    <a:pt x="0" y="37557"/>
                    <a:pt x="37557" y="0"/>
                    <a:pt x="83885" y="0"/>
                  </a:cubicBezTo>
                  <a:lnTo>
                    <a:pt x="1598965" y="0"/>
                  </a:lnTo>
                  <a:cubicBezTo>
                    <a:pt x="1645293" y="0"/>
                    <a:pt x="1682850" y="37557"/>
                    <a:pt x="1682850" y="83885"/>
                  </a:cubicBezTo>
                  <a:lnTo>
                    <a:pt x="1682850" y="754967"/>
                  </a:lnTo>
                  <a:cubicBezTo>
                    <a:pt x="1682850" y="801295"/>
                    <a:pt x="1645293" y="838852"/>
                    <a:pt x="1598965" y="838852"/>
                  </a:cubicBezTo>
                  <a:lnTo>
                    <a:pt x="83885" y="838852"/>
                  </a:lnTo>
                  <a:cubicBezTo>
                    <a:pt x="37557" y="838852"/>
                    <a:pt x="0" y="801295"/>
                    <a:pt x="0" y="754967"/>
                  </a:cubicBezTo>
                  <a:lnTo>
                    <a:pt x="0" y="8388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669" tIns="62669" rIns="62669" bIns="62669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b="1" kern="1200" dirty="0"/>
                <a:t>Step 2:</a:t>
              </a:r>
            </a:p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1600" b="1" kern="1200" dirty="0"/>
                <a:t> </a:t>
              </a:r>
              <a:r>
                <a:rPr lang="en-AU" sz="1600" kern="1200" dirty="0"/>
                <a:t>Consider feedback and provide report on scope          </a:t>
              </a:r>
              <a:r>
                <a:rPr lang="en-AU" sz="1600" b="1" kern="1200" dirty="0">
                  <a:solidFill>
                    <a:schemeClr val="tx1"/>
                  </a:solidFill>
                </a:rPr>
                <a:t>early Apr 2022</a:t>
              </a: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B03748D-9498-4E51-8A48-249C1260FF6C}"/>
                </a:ext>
              </a:extLst>
            </p:cNvPr>
            <p:cNvSpPr/>
            <p:nvPr/>
          </p:nvSpPr>
          <p:spPr>
            <a:xfrm rot="21594680">
              <a:off x="7608293" y="2584622"/>
              <a:ext cx="308042" cy="272170"/>
            </a:xfrm>
            <a:custGeom>
              <a:avLst/>
              <a:gdLst>
                <a:gd name="connsiteX0" fmla="*/ 0 w 308042"/>
                <a:gd name="connsiteY0" fmla="*/ 54434 h 272170"/>
                <a:gd name="connsiteX1" fmla="*/ 171957 w 308042"/>
                <a:gd name="connsiteY1" fmla="*/ 54434 h 272170"/>
                <a:gd name="connsiteX2" fmla="*/ 171957 w 308042"/>
                <a:gd name="connsiteY2" fmla="*/ 0 h 272170"/>
                <a:gd name="connsiteX3" fmla="*/ 308042 w 308042"/>
                <a:gd name="connsiteY3" fmla="*/ 136085 h 272170"/>
                <a:gd name="connsiteX4" fmla="*/ 171957 w 308042"/>
                <a:gd name="connsiteY4" fmla="*/ 272170 h 272170"/>
                <a:gd name="connsiteX5" fmla="*/ 171957 w 308042"/>
                <a:gd name="connsiteY5" fmla="*/ 217736 h 272170"/>
                <a:gd name="connsiteX6" fmla="*/ 0 w 308042"/>
                <a:gd name="connsiteY6" fmla="*/ 217736 h 272170"/>
                <a:gd name="connsiteX7" fmla="*/ 0 w 308042"/>
                <a:gd name="connsiteY7" fmla="*/ 54434 h 272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8042" h="272170">
                  <a:moveTo>
                    <a:pt x="0" y="54434"/>
                  </a:moveTo>
                  <a:lnTo>
                    <a:pt x="171957" y="54434"/>
                  </a:lnTo>
                  <a:lnTo>
                    <a:pt x="171957" y="0"/>
                  </a:lnTo>
                  <a:lnTo>
                    <a:pt x="308042" y="136085"/>
                  </a:lnTo>
                  <a:lnTo>
                    <a:pt x="171957" y="272170"/>
                  </a:lnTo>
                  <a:lnTo>
                    <a:pt x="171957" y="217736"/>
                  </a:lnTo>
                  <a:lnTo>
                    <a:pt x="0" y="217736"/>
                  </a:lnTo>
                  <a:lnTo>
                    <a:pt x="0" y="54434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54433" rIns="81651" bIns="54434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AU" sz="1100" kern="12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5A0BD89-F0F1-407C-B296-BDE6C470FD4D}"/>
                </a:ext>
              </a:extLst>
            </p:cNvPr>
            <p:cNvSpPr/>
            <p:nvPr/>
          </p:nvSpPr>
          <p:spPr>
            <a:xfrm>
              <a:off x="7975161" y="2299632"/>
              <a:ext cx="1635977" cy="838852"/>
            </a:xfrm>
            <a:custGeom>
              <a:avLst/>
              <a:gdLst>
                <a:gd name="connsiteX0" fmla="*/ 0 w 1566936"/>
                <a:gd name="connsiteY0" fmla="*/ 83885 h 838852"/>
                <a:gd name="connsiteX1" fmla="*/ 83885 w 1566936"/>
                <a:gd name="connsiteY1" fmla="*/ 0 h 838852"/>
                <a:gd name="connsiteX2" fmla="*/ 1483051 w 1566936"/>
                <a:gd name="connsiteY2" fmla="*/ 0 h 838852"/>
                <a:gd name="connsiteX3" fmla="*/ 1566936 w 1566936"/>
                <a:gd name="connsiteY3" fmla="*/ 83885 h 838852"/>
                <a:gd name="connsiteX4" fmla="*/ 1566936 w 1566936"/>
                <a:gd name="connsiteY4" fmla="*/ 754967 h 838852"/>
                <a:gd name="connsiteX5" fmla="*/ 1483051 w 1566936"/>
                <a:gd name="connsiteY5" fmla="*/ 838852 h 838852"/>
                <a:gd name="connsiteX6" fmla="*/ 83885 w 1566936"/>
                <a:gd name="connsiteY6" fmla="*/ 838852 h 838852"/>
                <a:gd name="connsiteX7" fmla="*/ 0 w 1566936"/>
                <a:gd name="connsiteY7" fmla="*/ 754967 h 838852"/>
                <a:gd name="connsiteX8" fmla="*/ 0 w 1566936"/>
                <a:gd name="connsiteY8" fmla="*/ 83885 h 838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6936" h="838852">
                  <a:moveTo>
                    <a:pt x="0" y="83885"/>
                  </a:moveTo>
                  <a:cubicBezTo>
                    <a:pt x="0" y="37557"/>
                    <a:pt x="37557" y="0"/>
                    <a:pt x="83885" y="0"/>
                  </a:cubicBezTo>
                  <a:lnTo>
                    <a:pt x="1483051" y="0"/>
                  </a:lnTo>
                  <a:cubicBezTo>
                    <a:pt x="1529379" y="0"/>
                    <a:pt x="1566936" y="37557"/>
                    <a:pt x="1566936" y="83885"/>
                  </a:cubicBezTo>
                  <a:lnTo>
                    <a:pt x="1566936" y="754967"/>
                  </a:lnTo>
                  <a:cubicBezTo>
                    <a:pt x="1566936" y="801295"/>
                    <a:pt x="1529379" y="838852"/>
                    <a:pt x="1483051" y="838852"/>
                  </a:cubicBezTo>
                  <a:lnTo>
                    <a:pt x="83885" y="838852"/>
                  </a:lnTo>
                  <a:cubicBezTo>
                    <a:pt x="37557" y="838852"/>
                    <a:pt x="0" y="801295"/>
                    <a:pt x="0" y="754967"/>
                  </a:cubicBezTo>
                  <a:lnTo>
                    <a:pt x="0" y="8388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669" tIns="62669" rIns="62669" bIns="62669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b="1" kern="1200" dirty="0"/>
                <a:t>Step 3:</a:t>
              </a:r>
            </a:p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1600" b="1" kern="1200" dirty="0"/>
                <a:t> </a:t>
              </a:r>
              <a:r>
                <a:rPr lang="en-AU" sz="1600" kern="1200" dirty="0"/>
                <a:t>Draft with State agencies </a:t>
              </a:r>
            </a:p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1600" b="1" kern="1200" dirty="0">
                  <a:solidFill>
                    <a:schemeClr val="tx1"/>
                  </a:solidFill>
                </a:rPr>
                <a:t>Apr – Jun 2022</a:t>
              </a:r>
              <a:endParaRPr lang="en-AU" sz="1600" kern="1200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57B78A5-EFEE-4A09-B9BB-98D6F16645F4}"/>
                </a:ext>
              </a:extLst>
            </p:cNvPr>
            <p:cNvSpPr/>
            <p:nvPr/>
          </p:nvSpPr>
          <p:spPr>
            <a:xfrm rot="1097952">
              <a:off x="9790134" y="2971305"/>
              <a:ext cx="423597" cy="272170"/>
            </a:xfrm>
            <a:custGeom>
              <a:avLst/>
              <a:gdLst>
                <a:gd name="connsiteX0" fmla="*/ 0 w 423597"/>
                <a:gd name="connsiteY0" fmla="*/ 54434 h 272170"/>
                <a:gd name="connsiteX1" fmla="*/ 287512 w 423597"/>
                <a:gd name="connsiteY1" fmla="*/ 54434 h 272170"/>
                <a:gd name="connsiteX2" fmla="*/ 287512 w 423597"/>
                <a:gd name="connsiteY2" fmla="*/ 0 h 272170"/>
                <a:gd name="connsiteX3" fmla="*/ 423597 w 423597"/>
                <a:gd name="connsiteY3" fmla="*/ 136085 h 272170"/>
                <a:gd name="connsiteX4" fmla="*/ 287512 w 423597"/>
                <a:gd name="connsiteY4" fmla="*/ 272170 h 272170"/>
                <a:gd name="connsiteX5" fmla="*/ 287512 w 423597"/>
                <a:gd name="connsiteY5" fmla="*/ 217736 h 272170"/>
                <a:gd name="connsiteX6" fmla="*/ 0 w 423597"/>
                <a:gd name="connsiteY6" fmla="*/ 217736 h 272170"/>
                <a:gd name="connsiteX7" fmla="*/ 0 w 423597"/>
                <a:gd name="connsiteY7" fmla="*/ 54434 h 272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3597" h="272170">
                  <a:moveTo>
                    <a:pt x="0" y="54434"/>
                  </a:moveTo>
                  <a:lnTo>
                    <a:pt x="287512" y="54434"/>
                  </a:lnTo>
                  <a:lnTo>
                    <a:pt x="287512" y="0"/>
                  </a:lnTo>
                  <a:lnTo>
                    <a:pt x="423597" y="136085"/>
                  </a:lnTo>
                  <a:lnTo>
                    <a:pt x="287512" y="272170"/>
                  </a:lnTo>
                  <a:lnTo>
                    <a:pt x="287512" y="217736"/>
                  </a:lnTo>
                  <a:lnTo>
                    <a:pt x="0" y="217736"/>
                  </a:lnTo>
                  <a:lnTo>
                    <a:pt x="0" y="54434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4434" rIns="81650" bIns="54433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AU" sz="1100" kern="1200"/>
            </a:p>
          </p:txBody>
        </p:sp>
        <p:sp>
          <p:nvSpPr>
            <p:cNvPr id="24" name="Freeform: Shape 23" descr="Step 4: Workshop implementation of Draft TPPs&#10;June 2022">
              <a:extLst>
                <a:ext uri="{FF2B5EF4-FFF2-40B4-BE49-F238E27FC236}">
                  <a16:creationId xmlns:a16="http://schemas.microsoft.com/office/drawing/2014/main" id="{92C9BB68-9CF0-4F24-B7CE-5CA710C4EC32}"/>
                </a:ext>
              </a:extLst>
            </p:cNvPr>
            <p:cNvSpPr/>
            <p:nvPr/>
          </p:nvSpPr>
          <p:spPr>
            <a:xfrm>
              <a:off x="10275976" y="2982370"/>
              <a:ext cx="1475565" cy="838852"/>
            </a:xfrm>
            <a:custGeom>
              <a:avLst/>
              <a:gdLst>
                <a:gd name="connsiteX0" fmla="*/ 0 w 1097463"/>
                <a:gd name="connsiteY0" fmla="*/ 83885 h 838852"/>
                <a:gd name="connsiteX1" fmla="*/ 83885 w 1097463"/>
                <a:gd name="connsiteY1" fmla="*/ 0 h 838852"/>
                <a:gd name="connsiteX2" fmla="*/ 1013578 w 1097463"/>
                <a:gd name="connsiteY2" fmla="*/ 0 h 838852"/>
                <a:gd name="connsiteX3" fmla="*/ 1097463 w 1097463"/>
                <a:gd name="connsiteY3" fmla="*/ 83885 h 838852"/>
                <a:gd name="connsiteX4" fmla="*/ 1097463 w 1097463"/>
                <a:gd name="connsiteY4" fmla="*/ 754967 h 838852"/>
                <a:gd name="connsiteX5" fmla="*/ 1013578 w 1097463"/>
                <a:gd name="connsiteY5" fmla="*/ 838852 h 838852"/>
                <a:gd name="connsiteX6" fmla="*/ 83885 w 1097463"/>
                <a:gd name="connsiteY6" fmla="*/ 838852 h 838852"/>
                <a:gd name="connsiteX7" fmla="*/ 0 w 1097463"/>
                <a:gd name="connsiteY7" fmla="*/ 754967 h 838852"/>
                <a:gd name="connsiteX8" fmla="*/ 0 w 1097463"/>
                <a:gd name="connsiteY8" fmla="*/ 83885 h 838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7463" h="838852">
                  <a:moveTo>
                    <a:pt x="0" y="83885"/>
                  </a:moveTo>
                  <a:cubicBezTo>
                    <a:pt x="0" y="37557"/>
                    <a:pt x="37557" y="0"/>
                    <a:pt x="83885" y="0"/>
                  </a:cubicBezTo>
                  <a:lnTo>
                    <a:pt x="1013578" y="0"/>
                  </a:lnTo>
                  <a:cubicBezTo>
                    <a:pt x="1059906" y="0"/>
                    <a:pt x="1097463" y="37557"/>
                    <a:pt x="1097463" y="83885"/>
                  </a:cubicBezTo>
                  <a:lnTo>
                    <a:pt x="1097463" y="754967"/>
                  </a:lnTo>
                  <a:cubicBezTo>
                    <a:pt x="1097463" y="801295"/>
                    <a:pt x="1059906" y="838852"/>
                    <a:pt x="1013578" y="838852"/>
                  </a:cubicBezTo>
                  <a:lnTo>
                    <a:pt x="83885" y="838852"/>
                  </a:lnTo>
                  <a:cubicBezTo>
                    <a:pt x="37557" y="838852"/>
                    <a:pt x="0" y="801295"/>
                    <a:pt x="0" y="754967"/>
                  </a:cubicBezTo>
                  <a:lnTo>
                    <a:pt x="0" y="83885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669" tIns="62669" rIns="62669" bIns="62669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b="1" kern="1200" dirty="0"/>
                <a:t>Step 4:</a:t>
              </a:r>
            </a:p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1600" kern="1200" dirty="0"/>
                <a:t> Workshop implementation of Draft TPPs</a:t>
              </a:r>
            </a:p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1600" b="1" kern="1200" dirty="0">
                  <a:solidFill>
                    <a:schemeClr val="tx1"/>
                  </a:solidFill>
                </a:rPr>
                <a:t>Jun 2022</a:t>
              </a:r>
              <a:endParaRPr lang="en-AU" sz="1600" kern="120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2662EAB-A458-4185-9FC9-EBB8FAA7DC04}"/>
                </a:ext>
              </a:extLst>
            </p:cNvPr>
            <p:cNvSpPr/>
            <p:nvPr/>
          </p:nvSpPr>
          <p:spPr>
            <a:xfrm rot="20334235">
              <a:off x="9794093" y="3629366"/>
              <a:ext cx="409413" cy="272171"/>
            </a:xfrm>
            <a:custGeom>
              <a:avLst/>
              <a:gdLst>
                <a:gd name="connsiteX0" fmla="*/ 0 w 409412"/>
                <a:gd name="connsiteY0" fmla="*/ 54434 h 272170"/>
                <a:gd name="connsiteX1" fmla="*/ 273327 w 409412"/>
                <a:gd name="connsiteY1" fmla="*/ 54434 h 272170"/>
                <a:gd name="connsiteX2" fmla="*/ 273327 w 409412"/>
                <a:gd name="connsiteY2" fmla="*/ 0 h 272170"/>
                <a:gd name="connsiteX3" fmla="*/ 409412 w 409412"/>
                <a:gd name="connsiteY3" fmla="*/ 136085 h 272170"/>
                <a:gd name="connsiteX4" fmla="*/ 273327 w 409412"/>
                <a:gd name="connsiteY4" fmla="*/ 272170 h 272170"/>
                <a:gd name="connsiteX5" fmla="*/ 273327 w 409412"/>
                <a:gd name="connsiteY5" fmla="*/ 217736 h 272170"/>
                <a:gd name="connsiteX6" fmla="*/ 0 w 409412"/>
                <a:gd name="connsiteY6" fmla="*/ 217736 h 272170"/>
                <a:gd name="connsiteX7" fmla="*/ 0 w 409412"/>
                <a:gd name="connsiteY7" fmla="*/ 54434 h 272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9412" h="272170">
                  <a:moveTo>
                    <a:pt x="409412" y="217736"/>
                  </a:moveTo>
                  <a:lnTo>
                    <a:pt x="136085" y="217736"/>
                  </a:lnTo>
                  <a:lnTo>
                    <a:pt x="136085" y="272170"/>
                  </a:lnTo>
                  <a:lnTo>
                    <a:pt x="0" y="136085"/>
                  </a:lnTo>
                  <a:lnTo>
                    <a:pt x="136085" y="0"/>
                  </a:lnTo>
                  <a:lnTo>
                    <a:pt x="136085" y="54434"/>
                  </a:lnTo>
                  <a:lnTo>
                    <a:pt x="409412" y="54434"/>
                  </a:lnTo>
                  <a:lnTo>
                    <a:pt x="409412" y="217736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1651" tIns="54434" rIns="0" bIns="54434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AU" sz="1100" kern="120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FE08306-12E9-41AC-98F9-9C723FF5367C}"/>
                </a:ext>
              </a:extLst>
            </p:cNvPr>
            <p:cNvSpPr/>
            <p:nvPr/>
          </p:nvSpPr>
          <p:spPr>
            <a:xfrm>
              <a:off x="8013280" y="3715322"/>
              <a:ext cx="1635977" cy="951484"/>
            </a:xfrm>
            <a:custGeom>
              <a:avLst/>
              <a:gdLst>
                <a:gd name="connsiteX0" fmla="*/ 0 w 1635977"/>
                <a:gd name="connsiteY0" fmla="*/ 94507 h 945067"/>
                <a:gd name="connsiteX1" fmla="*/ 94507 w 1635977"/>
                <a:gd name="connsiteY1" fmla="*/ 0 h 945067"/>
                <a:gd name="connsiteX2" fmla="*/ 1541470 w 1635977"/>
                <a:gd name="connsiteY2" fmla="*/ 0 h 945067"/>
                <a:gd name="connsiteX3" fmla="*/ 1635977 w 1635977"/>
                <a:gd name="connsiteY3" fmla="*/ 94507 h 945067"/>
                <a:gd name="connsiteX4" fmla="*/ 1635977 w 1635977"/>
                <a:gd name="connsiteY4" fmla="*/ 850560 h 945067"/>
                <a:gd name="connsiteX5" fmla="*/ 1541470 w 1635977"/>
                <a:gd name="connsiteY5" fmla="*/ 945067 h 945067"/>
                <a:gd name="connsiteX6" fmla="*/ 94507 w 1635977"/>
                <a:gd name="connsiteY6" fmla="*/ 945067 h 945067"/>
                <a:gd name="connsiteX7" fmla="*/ 0 w 1635977"/>
                <a:gd name="connsiteY7" fmla="*/ 850560 h 945067"/>
                <a:gd name="connsiteX8" fmla="*/ 0 w 1635977"/>
                <a:gd name="connsiteY8" fmla="*/ 94507 h 945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5977" h="945067">
                  <a:moveTo>
                    <a:pt x="0" y="94507"/>
                  </a:moveTo>
                  <a:cubicBezTo>
                    <a:pt x="0" y="42312"/>
                    <a:pt x="42312" y="0"/>
                    <a:pt x="94507" y="0"/>
                  </a:cubicBezTo>
                  <a:lnTo>
                    <a:pt x="1541470" y="0"/>
                  </a:lnTo>
                  <a:cubicBezTo>
                    <a:pt x="1593665" y="0"/>
                    <a:pt x="1635977" y="42312"/>
                    <a:pt x="1635977" y="94507"/>
                  </a:cubicBezTo>
                  <a:lnTo>
                    <a:pt x="1635977" y="850560"/>
                  </a:lnTo>
                  <a:cubicBezTo>
                    <a:pt x="1635977" y="902755"/>
                    <a:pt x="1593665" y="945067"/>
                    <a:pt x="1541470" y="945067"/>
                  </a:cubicBezTo>
                  <a:lnTo>
                    <a:pt x="94507" y="945067"/>
                  </a:lnTo>
                  <a:cubicBezTo>
                    <a:pt x="42312" y="945067"/>
                    <a:pt x="0" y="902755"/>
                    <a:pt x="0" y="850560"/>
                  </a:cubicBezTo>
                  <a:lnTo>
                    <a:pt x="0" y="9450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5780" tIns="65780" rIns="65780" bIns="6578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b="1" kern="1200" dirty="0"/>
                <a:t>Step 5:</a:t>
              </a:r>
            </a:p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1600" b="1" kern="1200" dirty="0"/>
                <a:t> </a:t>
              </a:r>
              <a:r>
                <a:rPr lang="en-AU" sz="1600" kern="1200" dirty="0"/>
                <a:t>Finalise draft TPPs for Government approval</a:t>
              </a:r>
            </a:p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1600" b="1" dirty="0">
                  <a:solidFill>
                    <a:schemeClr val="tx1"/>
                  </a:solidFill>
                </a:rPr>
                <a:t>Jul 2022</a:t>
              </a:r>
              <a:endParaRPr lang="en-AU" sz="16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501849B-0D13-409E-B3D0-3FD6C2DAE47B}"/>
                </a:ext>
              </a:extLst>
            </p:cNvPr>
            <p:cNvSpPr/>
            <p:nvPr/>
          </p:nvSpPr>
          <p:spPr>
            <a:xfrm rot="6762">
              <a:off x="7607986" y="4034157"/>
              <a:ext cx="284818" cy="315686"/>
            </a:xfrm>
            <a:custGeom>
              <a:avLst/>
              <a:gdLst>
                <a:gd name="connsiteX0" fmla="*/ 0 w 255564"/>
                <a:gd name="connsiteY0" fmla="*/ 54434 h 272170"/>
                <a:gd name="connsiteX1" fmla="*/ 127782 w 255564"/>
                <a:gd name="connsiteY1" fmla="*/ 54434 h 272170"/>
                <a:gd name="connsiteX2" fmla="*/ 127782 w 255564"/>
                <a:gd name="connsiteY2" fmla="*/ 0 h 272170"/>
                <a:gd name="connsiteX3" fmla="*/ 255564 w 255564"/>
                <a:gd name="connsiteY3" fmla="*/ 136085 h 272170"/>
                <a:gd name="connsiteX4" fmla="*/ 127782 w 255564"/>
                <a:gd name="connsiteY4" fmla="*/ 272170 h 272170"/>
                <a:gd name="connsiteX5" fmla="*/ 127782 w 255564"/>
                <a:gd name="connsiteY5" fmla="*/ 217736 h 272170"/>
                <a:gd name="connsiteX6" fmla="*/ 0 w 255564"/>
                <a:gd name="connsiteY6" fmla="*/ 217736 h 272170"/>
                <a:gd name="connsiteX7" fmla="*/ 0 w 255564"/>
                <a:gd name="connsiteY7" fmla="*/ 54434 h 272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5564" h="272170">
                  <a:moveTo>
                    <a:pt x="255564" y="217736"/>
                  </a:moveTo>
                  <a:lnTo>
                    <a:pt x="127782" y="217736"/>
                  </a:lnTo>
                  <a:lnTo>
                    <a:pt x="127782" y="272170"/>
                  </a:lnTo>
                  <a:lnTo>
                    <a:pt x="0" y="136085"/>
                  </a:lnTo>
                  <a:lnTo>
                    <a:pt x="127782" y="0"/>
                  </a:lnTo>
                  <a:lnTo>
                    <a:pt x="127782" y="54434"/>
                  </a:lnTo>
                  <a:lnTo>
                    <a:pt x="255564" y="54434"/>
                  </a:lnTo>
                  <a:lnTo>
                    <a:pt x="255564" y="217736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669" tIns="54433" rIns="0" bIns="54434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AU" sz="1100" kern="120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000B18E-E276-47C3-ABEB-C20ABD0AF86E}"/>
                </a:ext>
              </a:extLst>
            </p:cNvPr>
            <p:cNvSpPr/>
            <p:nvPr/>
          </p:nvSpPr>
          <p:spPr>
            <a:xfrm>
              <a:off x="5807012" y="3718735"/>
              <a:ext cx="1724071" cy="948070"/>
            </a:xfrm>
            <a:custGeom>
              <a:avLst/>
              <a:gdLst>
                <a:gd name="connsiteX0" fmla="*/ 0 w 1724071"/>
                <a:gd name="connsiteY0" fmla="*/ 91037 h 910372"/>
                <a:gd name="connsiteX1" fmla="*/ 91037 w 1724071"/>
                <a:gd name="connsiteY1" fmla="*/ 0 h 910372"/>
                <a:gd name="connsiteX2" fmla="*/ 1633034 w 1724071"/>
                <a:gd name="connsiteY2" fmla="*/ 0 h 910372"/>
                <a:gd name="connsiteX3" fmla="*/ 1724071 w 1724071"/>
                <a:gd name="connsiteY3" fmla="*/ 91037 h 910372"/>
                <a:gd name="connsiteX4" fmla="*/ 1724071 w 1724071"/>
                <a:gd name="connsiteY4" fmla="*/ 819335 h 910372"/>
                <a:gd name="connsiteX5" fmla="*/ 1633034 w 1724071"/>
                <a:gd name="connsiteY5" fmla="*/ 910372 h 910372"/>
                <a:gd name="connsiteX6" fmla="*/ 91037 w 1724071"/>
                <a:gd name="connsiteY6" fmla="*/ 910372 h 910372"/>
                <a:gd name="connsiteX7" fmla="*/ 0 w 1724071"/>
                <a:gd name="connsiteY7" fmla="*/ 819335 h 910372"/>
                <a:gd name="connsiteX8" fmla="*/ 0 w 1724071"/>
                <a:gd name="connsiteY8" fmla="*/ 91037 h 910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24071" h="910372">
                  <a:moveTo>
                    <a:pt x="0" y="91037"/>
                  </a:moveTo>
                  <a:cubicBezTo>
                    <a:pt x="0" y="40759"/>
                    <a:pt x="40759" y="0"/>
                    <a:pt x="91037" y="0"/>
                  </a:cubicBezTo>
                  <a:lnTo>
                    <a:pt x="1633034" y="0"/>
                  </a:lnTo>
                  <a:cubicBezTo>
                    <a:pt x="1683312" y="0"/>
                    <a:pt x="1724071" y="40759"/>
                    <a:pt x="1724071" y="91037"/>
                  </a:cubicBezTo>
                  <a:lnTo>
                    <a:pt x="1724071" y="819335"/>
                  </a:lnTo>
                  <a:cubicBezTo>
                    <a:pt x="1724071" y="869613"/>
                    <a:pt x="1683312" y="910372"/>
                    <a:pt x="1633034" y="910372"/>
                  </a:cubicBezTo>
                  <a:lnTo>
                    <a:pt x="91037" y="910372"/>
                  </a:lnTo>
                  <a:cubicBezTo>
                    <a:pt x="40759" y="910372"/>
                    <a:pt x="0" y="869613"/>
                    <a:pt x="0" y="819335"/>
                  </a:cubicBezTo>
                  <a:lnTo>
                    <a:pt x="0" y="9103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4764" tIns="64764" rIns="64764" bIns="64764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b="1" kern="1200" dirty="0"/>
                <a:t>Step 6:</a:t>
              </a:r>
            </a:p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1400" kern="1200" dirty="0"/>
                <a:t> Pre-Commission formal consultation under s.12C of Act (includes Councils and public)</a:t>
              </a:r>
              <a:r>
                <a:rPr lang="en-AU" sz="1400" b="1" kern="1200" dirty="0">
                  <a:solidFill>
                    <a:schemeClr val="tx1"/>
                  </a:solidFill>
                </a:rPr>
                <a:t> </a:t>
              </a:r>
            </a:p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1600" b="1" kern="1200" dirty="0">
                  <a:solidFill>
                    <a:schemeClr val="tx1"/>
                  </a:solidFill>
                </a:rPr>
                <a:t>Sept 2022</a:t>
              </a:r>
              <a:endParaRPr lang="en-AU" sz="1600" kern="1200" dirty="0"/>
            </a:p>
          </p:txBody>
        </p:sp>
      </p:grp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4B5B9D5D-ED74-484F-9E08-86C4AD465FE0}"/>
              </a:ext>
            </a:extLst>
          </p:cNvPr>
          <p:cNvSpPr/>
          <p:nvPr/>
        </p:nvSpPr>
        <p:spPr>
          <a:xfrm>
            <a:off x="4143840" y="6025267"/>
            <a:ext cx="7886156" cy="735518"/>
          </a:xfrm>
          <a:custGeom>
            <a:avLst/>
            <a:gdLst>
              <a:gd name="connsiteX0" fmla="*/ 0 w 1724071"/>
              <a:gd name="connsiteY0" fmla="*/ 91037 h 910372"/>
              <a:gd name="connsiteX1" fmla="*/ 91037 w 1724071"/>
              <a:gd name="connsiteY1" fmla="*/ 0 h 910372"/>
              <a:gd name="connsiteX2" fmla="*/ 1633034 w 1724071"/>
              <a:gd name="connsiteY2" fmla="*/ 0 h 910372"/>
              <a:gd name="connsiteX3" fmla="*/ 1724071 w 1724071"/>
              <a:gd name="connsiteY3" fmla="*/ 91037 h 910372"/>
              <a:gd name="connsiteX4" fmla="*/ 1724071 w 1724071"/>
              <a:gd name="connsiteY4" fmla="*/ 819335 h 910372"/>
              <a:gd name="connsiteX5" fmla="*/ 1633034 w 1724071"/>
              <a:gd name="connsiteY5" fmla="*/ 910372 h 910372"/>
              <a:gd name="connsiteX6" fmla="*/ 91037 w 1724071"/>
              <a:gd name="connsiteY6" fmla="*/ 910372 h 910372"/>
              <a:gd name="connsiteX7" fmla="*/ 0 w 1724071"/>
              <a:gd name="connsiteY7" fmla="*/ 819335 h 910372"/>
              <a:gd name="connsiteX8" fmla="*/ 0 w 1724071"/>
              <a:gd name="connsiteY8" fmla="*/ 91037 h 91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4071" h="910372">
                <a:moveTo>
                  <a:pt x="0" y="91037"/>
                </a:moveTo>
                <a:cubicBezTo>
                  <a:pt x="0" y="40759"/>
                  <a:pt x="40759" y="0"/>
                  <a:pt x="91037" y="0"/>
                </a:cubicBezTo>
                <a:lnTo>
                  <a:pt x="1633034" y="0"/>
                </a:lnTo>
                <a:cubicBezTo>
                  <a:pt x="1683312" y="0"/>
                  <a:pt x="1724071" y="40759"/>
                  <a:pt x="1724071" y="91037"/>
                </a:cubicBezTo>
                <a:lnTo>
                  <a:pt x="1724071" y="819335"/>
                </a:lnTo>
                <a:cubicBezTo>
                  <a:pt x="1724071" y="869613"/>
                  <a:pt x="1683312" y="910372"/>
                  <a:pt x="1633034" y="910372"/>
                </a:cubicBezTo>
                <a:lnTo>
                  <a:pt x="91037" y="910372"/>
                </a:lnTo>
                <a:cubicBezTo>
                  <a:pt x="40759" y="910372"/>
                  <a:pt x="0" y="869613"/>
                  <a:pt x="0" y="819335"/>
                </a:cubicBezTo>
                <a:lnTo>
                  <a:pt x="0" y="91037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764" tIns="64764" rIns="64764" bIns="64764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AU" b="1" kern="1200" dirty="0"/>
              <a:t>Then a formal independent review by the Tasmanian Planning Commission </a:t>
            </a:r>
            <a:endParaRPr lang="en-AU" sz="1600" kern="1200" dirty="0"/>
          </a:p>
        </p:txBody>
      </p:sp>
      <p:pic>
        <p:nvPicPr>
          <p:cNvPr id="32" name="Graphic 31" descr="Checkmark with solid fill">
            <a:extLst>
              <a:ext uri="{FF2B5EF4-FFF2-40B4-BE49-F238E27FC236}">
                <a16:creationId xmlns:a16="http://schemas.microsoft.com/office/drawing/2014/main" id="{FA9E22F0-A842-4F25-B016-6E37181FAC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86273" y="3865174"/>
            <a:ext cx="424775" cy="42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2210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 descr="Diagram Regulation - Policy - Strategy"/>
          <p:cNvSpPr txBox="1">
            <a:spLocks/>
          </p:cNvSpPr>
          <p:nvPr/>
        </p:nvSpPr>
        <p:spPr>
          <a:xfrm>
            <a:off x="2711174" y="997183"/>
            <a:ext cx="8235950" cy="369332"/>
          </a:xfrm>
          <a:prstGeom prst="rect">
            <a:avLst/>
          </a:prstGeom>
        </p:spPr>
        <p:txBody>
          <a:bodyPr anchor="ctr">
            <a:normAutofit fontScale="25000" lnSpcReduction="2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br>
              <a:rPr lang="en-AU" sz="4400" dirty="0"/>
            </a:br>
            <a:endParaRPr lang="en-AU" altLang="en-US" sz="4400" dirty="0">
              <a:solidFill>
                <a:srgbClr val="004F8C"/>
              </a:solidFill>
              <a:latin typeface="Gill Sans"/>
              <a:ea typeface="Gill Sans"/>
              <a:cs typeface="Gill Sans"/>
            </a:endParaRPr>
          </a:p>
        </p:txBody>
      </p:sp>
      <p:sp>
        <p:nvSpPr>
          <p:cNvPr id="9219" name="Subtitle 2"/>
          <p:cNvSpPr txBox="1">
            <a:spLocks/>
          </p:cNvSpPr>
          <p:nvPr/>
        </p:nvSpPr>
        <p:spPr bwMode="auto">
          <a:xfrm>
            <a:off x="2922942" y="655655"/>
            <a:ext cx="8235950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9pPr>
          </a:lstStyle>
          <a:p>
            <a:pPr lvl="3" eaLnBrk="1" hangingPunct="1">
              <a:spcBef>
                <a:spcPct val="0"/>
              </a:spcBef>
              <a:buNone/>
            </a:pPr>
            <a:r>
              <a:rPr lang="en-AU" altLang="en-US" sz="2400" dirty="0">
                <a:latin typeface="Calibri" panose="020F0502020204030204" pitchFamily="34" charset="0"/>
                <a:cs typeface="Arial" panose="020B0604020202020204" pitchFamily="34" charset="0"/>
              </a:rPr>
              <a:t>Regulation – Policy – Strategy</a:t>
            </a:r>
          </a:p>
          <a:p>
            <a:pPr lvl="3" eaLnBrk="1" hangingPunct="1">
              <a:spcBef>
                <a:spcPct val="0"/>
              </a:spcBef>
              <a:buFontTx/>
              <a:buNone/>
            </a:pPr>
            <a:r>
              <a:rPr lang="en-AU" altLang="en-US" sz="2400" dirty="0">
                <a:latin typeface="Calibri" panose="020F0502020204030204" pitchFamily="34" charset="0"/>
                <a:cs typeface="Arial" panose="020B0604020202020204" pitchFamily="34" charset="0"/>
              </a:rPr>
              <a:t>		</a:t>
            </a:r>
          </a:p>
          <a:p>
            <a:pPr lvl="3" eaLnBrk="1" hangingPunct="1">
              <a:spcBef>
                <a:spcPct val="0"/>
              </a:spcBef>
              <a:buFontTx/>
              <a:buNone/>
            </a:pPr>
            <a:endParaRPr lang="en-AU" altLang="en-US" sz="2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3" eaLnBrk="1" hangingPunct="1">
              <a:spcBef>
                <a:spcPct val="0"/>
              </a:spcBef>
              <a:buFontTx/>
              <a:buNone/>
            </a:pPr>
            <a:endParaRPr lang="en-AU" altLang="en-US" sz="2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3" eaLnBrk="1" hangingPunct="1">
              <a:spcBef>
                <a:spcPct val="0"/>
              </a:spcBef>
              <a:buFontTx/>
              <a:buNone/>
            </a:pPr>
            <a:endParaRPr lang="en-AU" altLang="en-US" sz="18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1787526" y="6118226"/>
            <a:ext cx="3895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12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Planning reforms and Historic Cultural Heritage</a:t>
            </a:r>
          </a:p>
        </p:txBody>
      </p:sp>
      <p:grpSp>
        <p:nvGrpSpPr>
          <p:cNvPr id="2" name="Group 1" descr="Diagram Regulation - Policy - Strategy">
            <a:extLst>
              <a:ext uri="{FF2B5EF4-FFF2-40B4-BE49-F238E27FC236}">
                <a16:creationId xmlns:a16="http://schemas.microsoft.com/office/drawing/2014/main" id="{5D10EF3A-7219-4F81-B7F0-6055C080AD53}"/>
              </a:ext>
            </a:extLst>
          </p:cNvPr>
          <p:cNvGrpSpPr/>
          <p:nvPr/>
        </p:nvGrpSpPr>
        <p:grpSpPr>
          <a:xfrm>
            <a:off x="2530337" y="1366515"/>
            <a:ext cx="7587431" cy="4889823"/>
            <a:chOff x="1423844" y="1667878"/>
            <a:chExt cx="7051425" cy="4019618"/>
          </a:xfrm>
        </p:grpSpPr>
        <p:graphicFrame>
          <p:nvGraphicFramePr>
            <p:cNvPr id="6" name="Diagram 5" descr="Diagram Regulation - Policy - Strategy"/>
            <p:cNvGraphicFramePr/>
            <p:nvPr>
              <p:extLst>
                <p:ext uri="{D42A27DB-BD31-4B8C-83A1-F6EECF244321}">
                  <p14:modId xmlns:p14="http://schemas.microsoft.com/office/powerpoint/2010/main" val="668625410"/>
                </p:ext>
              </p:extLst>
            </p:nvPr>
          </p:nvGraphicFramePr>
          <p:xfrm>
            <a:off x="2695575" y="2393121"/>
            <a:ext cx="3759200" cy="295060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9222" name="Rectangle 1"/>
            <p:cNvSpPr>
              <a:spLocks noChangeArrowheads="1"/>
            </p:cNvSpPr>
            <p:nvPr/>
          </p:nvSpPr>
          <p:spPr bwMode="auto">
            <a:xfrm>
              <a:off x="3552431" y="1667878"/>
              <a:ext cx="2695945" cy="531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AU" altLang="en-US" i="1" dirty="0"/>
                <a:t>3 State Policies and </a:t>
              </a:r>
              <a:r>
                <a:rPr lang="en-AU" altLang="en-US" b="1" i="1" dirty="0"/>
                <a:t>set of Tasmanian Planning Policies</a:t>
              </a:r>
              <a:endParaRPr lang="en-AU" altLang="en-US" sz="2000" b="1" i="1" dirty="0"/>
            </a:p>
          </p:txBody>
        </p:sp>
        <p:sp>
          <p:nvSpPr>
            <p:cNvPr id="7" name="Rectangle 1">
              <a:extLst>
                <a:ext uri="{FF2B5EF4-FFF2-40B4-BE49-F238E27FC236}">
                  <a16:creationId xmlns:a16="http://schemas.microsoft.com/office/drawing/2014/main" id="{0B5F7246-1030-48E9-8276-54F5774BAA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6174" y="3902392"/>
              <a:ext cx="1859095" cy="1785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AU" altLang="en-US" i="1" dirty="0"/>
                <a:t>3 different Regional Land Use Strategies and no consistent framework</a:t>
              </a:r>
              <a:br>
                <a:rPr lang="en-AU" altLang="en-US" sz="2000" dirty="0"/>
              </a:br>
              <a:endParaRPr lang="en-AU" altLang="en-US" sz="2000" dirty="0"/>
            </a:p>
          </p:txBody>
        </p:sp>
        <p:sp>
          <p:nvSpPr>
            <p:cNvPr id="8" name="Rectangle 1">
              <a:extLst>
                <a:ext uri="{FF2B5EF4-FFF2-40B4-BE49-F238E27FC236}">
                  <a16:creationId xmlns:a16="http://schemas.microsoft.com/office/drawing/2014/main" id="{1B7695A2-0887-4943-A8F3-5250EC8838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3844" y="4018072"/>
              <a:ext cx="1518474" cy="986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lvl="0"/>
              <a:r>
                <a:rPr lang="en-US" i="1" dirty="0"/>
                <a:t>One planning scheme with </a:t>
              </a:r>
              <a:r>
                <a:rPr lang="en-US" b="1" i="1" dirty="0"/>
                <a:t>reviewed provisions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39913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6C6380-B7A5-479B-B237-E43D00CAD2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41" y="806824"/>
            <a:ext cx="3107553" cy="1494117"/>
          </a:xfrm>
        </p:spPr>
        <p:txBody>
          <a:bodyPr anchor="b">
            <a:normAutofit/>
          </a:bodyPr>
          <a:lstStyle/>
          <a:p>
            <a:pPr algn="l"/>
            <a:r>
              <a:rPr lang="en-AU" sz="3200" dirty="0">
                <a:solidFill>
                  <a:schemeClr val="bg1"/>
                </a:solidFill>
                <a:latin typeface="Gill Sans"/>
              </a:rPr>
              <a:t>Regional Planning Framework</a:t>
            </a:r>
            <a:endParaRPr lang="en-AU" sz="3200" dirty="0">
              <a:solidFill>
                <a:schemeClr val="bg1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4F5A46D-2FAC-4E57-A7FA-2E1B5B916B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041" y="2767106"/>
            <a:ext cx="3288961" cy="3245472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AU" sz="3200" dirty="0">
                <a:solidFill>
                  <a:srgbClr val="FFFFFF"/>
                </a:solidFill>
              </a:rPr>
              <a:t>The project will develop a consistent framework for regional planning including preparation, scope, content, timescale, and approval of RLUSs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966CB76-1EC0-4550-8FE6-EA66BE5E31D9}"/>
              </a:ext>
            </a:extLst>
          </p:cNvPr>
          <p:cNvSpPr txBox="1"/>
          <p:nvPr/>
        </p:nvSpPr>
        <p:spPr>
          <a:xfrm>
            <a:off x="4601043" y="478712"/>
            <a:ext cx="6096000" cy="6401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800" dirty="0">
                <a:solidFill>
                  <a:schemeClr val="tx2"/>
                </a:solidFill>
              </a:rPr>
              <a:t>The 3 Regional Land Use Strategies were prepared without the benefit of a prescribed </a:t>
            </a:r>
            <a:r>
              <a:rPr lang="en-AU" sz="2800" dirty="0" err="1">
                <a:solidFill>
                  <a:schemeClr val="tx2"/>
                </a:solidFill>
              </a:rPr>
              <a:t>statewide</a:t>
            </a:r>
            <a:r>
              <a:rPr lang="en-AU" sz="2800" dirty="0">
                <a:solidFill>
                  <a:schemeClr val="tx2"/>
                </a:solidFill>
              </a:rPr>
              <a:t> framework</a:t>
            </a:r>
          </a:p>
          <a:p>
            <a:endParaRPr lang="en-AU" sz="2800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chemeClr val="tx2"/>
                </a:solidFill>
              </a:rPr>
              <a:t>No formalised governance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chemeClr val="tx2"/>
                </a:solidFill>
              </a:rPr>
              <a:t>Inconsistent in format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chemeClr val="tx2"/>
                </a:solidFill>
              </a:rPr>
              <a:t>Different timescales/ horizons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chemeClr val="tx2"/>
                </a:solidFill>
              </a:rPr>
              <a:t>Variety of approaches to strategic planning (particularly urban growth)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chemeClr val="tx2"/>
                </a:solidFill>
              </a:rPr>
              <a:t>No formal consultation or approval requirements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chemeClr val="tx2"/>
                </a:solidFill>
              </a:rPr>
              <a:t>No review period or process</a:t>
            </a:r>
          </a:p>
          <a:p>
            <a:endParaRPr lang="en-AU" sz="2800" dirty="0">
              <a:solidFill>
                <a:schemeClr val="tx2"/>
              </a:solidFill>
            </a:endParaRPr>
          </a:p>
          <a:p>
            <a:pPr algn="l"/>
            <a:endParaRPr lang="en-AU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5427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4F5A46D-2FAC-4E57-A7FA-2E1B5B916B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387" y="2484158"/>
            <a:ext cx="3305377" cy="3284070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AU" sz="2700" dirty="0">
                <a:solidFill>
                  <a:srgbClr val="FFFFFF"/>
                </a:solidFill>
              </a:rPr>
              <a:t>Who should inform this work?</a:t>
            </a:r>
            <a:br>
              <a:rPr lang="en-AU" sz="2200" dirty="0">
                <a:solidFill>
                  <a:srgbClr val="FFFFFF"/>
                </a:solidFill>
              </a:rPr>
            </a:br>
            <a:r>
              <a:rPr lang="en-AU" sz="2200" dirty="0">
                <a:solidFill>
                  <a:srgbClr val="FFFFFF"/>
                </a:solidFill>
              </a:rPr>
              <a:t>Everyone should have an interest in developing the framework</a:t>
            </a:r>
            <a:br>
              <a:rPr lang="en-AU" sz="2200" dirty="0">
                <a:solidFill>
                  <a:srgbClr val="FFFFFF"/>
                </a:solidFill>
              </a:rPr>
            </a:br>
            <a:r>
              <a:rPr lang="en-AU" sz="2200" dirty="0">
                <a:solidFill>
                  <a:srgbClr val="FFFFFF"/>
                </a:solidFill>
              </a:rPr>
              <a:t>Regional bodies – key players in preparing strategies</a:t>
            </a:r>
            <a:br>
              <a:rPr lang="en-AU" sz="2200" dirty="0">
                <a:solidFill>
                  <a:srgbClr val="FFFFFF"/>
                </a:solidFill>
              </a:rPr>
            </a:br>
            <a:r>
              <a:rPr lang="en-AU" sz="2200" dirty="0">
                <a:solidFill>
                  <a:srgbClr val="FFFFFF"/>
                </a:solidFill>
              </a:rPr>
              <a:t>Local councils – the LPSs are the primary implementation</a:t>
            </a:r>
            <a:br>
              <a:rPr lang="en-AU" sz="2200" dirty="0">
                <a:solidFill>
                  <a:srgbClr val="FFFFFF"/>
                </a:solidFill>
              </a:rPr>
            </a:br>
            <a:br>
              <a:rPr lang="en-AU" sz="3100" dirty="0">
                <a:solidFill>
                  <a:srgbClr val="FFFFFF"/>
                </a:solidFill>
              </a:rPr>
            </a:br>
            <a:r>
              <a:rPr lang="en-AU" sz="3100" dirty="0">
                <a:solidFill>
                  <a:srgbClr val="FFFFFF"/>
                </a:solidFill>
              </a:rPr>
              <a:t>How to get involved</a:t>
            </a:r>
            <a:br>
              <a:rPr lang="en-AU" sz="3100" dirty="0">
                <a:solidFill>
                  <a:srgbClr val="FFFFFF"/>
                </a:solidFill>
              </a:rPr>
            </a:br>
            <a:r>
              <a:rPr lang="en-AU" sz="2200" dirty="0">
                <a:solidFill>
                  <a:srgbClr val="FFFFFF"/>
                </a:solidFill>
              </a:rPr>
              <a:t>- considering options </a:t>
            </a:r>
            <a:br>
              <a:rPr lang="en-AU" sz="2200" dirty="0">
                <a:solidFill>
                  <a:srgbClr val="FFFFFF"/>
                </a:solidFill>
              </a:rPr>
            </a:br>
            <a:r>
              <a:rPr lang="en-AU" sz="2200" dirty="0">
                <a:solidFill>
                  <a:srgbClr val="FFFFFF"/>
                </a:solidFill>
              </a:rPr>
              <a:t>- workshopping models</a:t>
            </a:r>
            <a:br>
              <a:rPr lang="en-AU" sz="2800" dirty="0">
                <a:solidFill>
                  <a:srgbClr val="FFFFFF"/>
                </a:solidFill>
              </a:rPr>
            </a:br>
            <a:endParaRPr lang="en-AU" sz="2800" dirty="0">
              <a:solidFill>
                <a:srgbClr val="FFFFFF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966CB76-1EC0-4550-8FE6-EA66BE5E31D9}"/>
              </a:ext>
            </a:extLst>
          </p:cNvPr>
          <p:cNvSpPr txBox="1"/>
          <p:nvPr/>
        </p:nvSpPr>
        <p:spPr>
          <a:xfrm>
            <a:off x="4241442" y="173934"/>
            <a:ext cx="7493355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800" dirty="0">
                <a:solidFill>
                  <a:schemeClr val="tx2"/>
                </a:solidFill>
              </a:rPr>
              <a:t>The regional planning framework will provide a consistent, robust and inclusive process for the most important strategic plans</a:t>
            </a:r>
          </a:p>
          <a:p>
            <a:endParaRPr lang="en-AU" sz="2800" dirty="0">
              <a:solidFill>
                <a:schemeClr val="tx2"/>
              </a:solidFill>
            </a:endParaRPr>
          </a:p>
          <a:p>
            <a:endParaRPr lang="en-AU" sz="2800" dirty="0">
              <a:solidFill>
                <a:schemeClr val="tx2"/>
              </a:solidFill>
            </a:endParaRPr>
          </a:p>
          <a:p>
            <a:pPr algn="l"/>
            <a:endParaRPr lang="en-AU" sz="1800" dirty="0">
              <a:solidFill>
                <a:schemeClr val="tx2"/>
              </a:solidFill>
            </a:endParaRPr>
          </a:p>
        </p:txBody>
      </p:sp>
      <p:grpSp>
        <p:nvGrpSpPr>
          <p:cNvPr id="13" name="Group 12" descr="Diagram - The regional planning framework will provide a consistent, robust and inclusive process for the most important strategic plans">
            <a:extLst>
              <a:ext uri="{FF2B5EF4-FFF2-40B4-BE49-F238E27FC236}">
                <a16:creationId xmlns:a16="http://schemas.microsoft.com/office/drawing/2014/main" id="{0FA7EA4E-0D0F-4323-8631-B6BABD7682B8}"/>
              </a:ext>
            </a:extLst>
          </p:cNvPr>
          <p:cNvGrpSpPr/>
          <p:nvPr/>
        </p:nvGrpSpPr>
        <p:grpSpPr>
          <a:xfrm>
            <a:off x="4187041" y="2016198"/>
            <a:ext cx="7740702" cy="4219990"/>
            <a:chOff x="4111522" y="2299632"/>
            <a:chExt cx="7640439" cy="2367173"/>
          </a:xfrm>
        </p:grpSpPr>
        <p:sp>
          <p:nvSpPr>
            <p:cNvPr id="17" name="Freeform: Shape 16" descr="Step 1: Consultation on options for improving regional planning">
              <a:extLst>
                <a:ext uri="{FF2B5EF4-FFF2-40B4-BE49-F238E27FC236}">
                  <a16:creationId xmlns:a16="http://schemas.microsoft.com/office/drawing/2014/main" id="{9026092D-A499-4708-B892-D21CF35D9633}"/>
                </a:ext>
              </a:extLst>
            </p:cNvPr>
            <p:cNvSpPr/>
            <p:nvPr/>
          </p:nvSpPr>
          <p:spPr>
            <a:xfrm>
              <a:off x="4111522" y="2991039"/>
              <a:ext cx="1475565" cy="838852"/>
            </a:xfrm>
            <a:custGeom>
              <a:avLst/>
              <a:gdLst>
                <a:gd name="connsiteX0" fmla="*/ 0 w 1097463"/>
                <a:gd name="connsiteY0" fmla="*/ 83885 h 838852"/>
                <a:gd name="connsiteX1" fmla="*/ 83885 w 1097463"/>
                <a:gd name="connsiteY1" fmla="*/ 0 h 838852"/>
                <a:gd name="connsiteX2" fmla="*/ 1013578 w 1097463"/>
                <a:gd name="connsiteY2" fmla="*/ 0 h 838852"/>
                <a:gd name="connsiteX3" fmla="*/ 1097463 w 1097463"/>
                <a:gd name="connsiteY3" fmla="*/ 83885 h 838852"/>
                <a:gd name="connsiteX4" fmla="*/ 1097463 w 1097463"/>
                <a:gd name="connsiteY4" fmla="*/ 754967 h 838852"/>
                <a:gd name="connsiteX5" fmla="*/ 1013578 w 1097463"/>
                <a:gd name="connsiteY5" fmla="*/ 838852 h 838852"/>
                <a:gd name="connsiteX6" fmla="*/ 83885 w 1097463"/>
                <a:gd name="connsiteY6" fmla="*/ 838852 h 838852"/>
                <a:gd name="connsiteX7" fmla="*/ 0 w 1097463"/>
                <a:gd name="connsiteY7" fmla="*/ 754967 h 838852"/>
                <a:gd name="connsiteX8" fmla="*/ 0 w 1097463"/>
                <a:gd name="connsiteY8" fmla="*/ 83885 h 838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7463" h="838852">
                  <a:moveTo>
                    <a:pt x="0" y="83885"/>
                  </a:moveTo>
                  <a:cubicBezTo>
                    <a:pt x="0" y="37557"/>
                    <a:pt x="37557" y="0"/>
                    <a:pt x="83885" y="0"/>
                  </a:cubicBezTo>
                  <a:lnTo>
                    <a:pt x="1013578" y="0"/>
                  </a:lnTo>
                  <a:cubicBezTo>
                    <a:pt x="1059906" y="0"/>
                    <a:pt x="1097463" y="37557"/>
                    <a:pt x="1097463" y="83885"/>
                  </a:cubicBezTo>
                  <a:lnTo>
                    <a:pt x="1097463" y="754967"/>
                  </a:lnTo>
                  <a:cubicBezTo>
                    <a:pt x="1097463" y="801295"/>
                    <a:pt x="1059906" y="838852"/>
                    <a:pt x="1013578" y="838852"/>
                  </a:cubicBezTo>
                  <a:lnTo>
                    <a:pt x="83885" y="838852"/>
                  </a:lnTo>
                  <a:cubicBezTo>
                    <a:pt x="37557" y="838852"/>
                    <a:pt x="0" y="801295"/>
                    <a:pt x="0" y="754967"/>
                  </a:cubicBezTo>
                  <a:lnTo>
                    <a:pt x="0" y="83885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669" tIns="62669" rIns="62669" bIns="62669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b="1" kern="1200" dirty="0"/>
                <a:t>Step 1:</a:t>
              </a:r>
            </a:p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1400" kern="1200" dirty="0"/>
                <a:t>Consultation on options for improving regional planning</a:t>
              </a:r>
            </a:p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1600" b="1" dirty="0">
                  <a:solidFill>
                    <a:schemeClr val="tx1"/>
                  </a:solidFill>
                </a:rPr>
                <a:t>Aug – Nov 2022</a:t>
              </a:r>
              <a:endParaRPr lang="en-AU" sz="16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B83F13B-043C-4B46-82D2-24A1C4E4D2D9}"/>
                </a:ext>
              </a:extLst>
            </p:cNvPr>
            <p:cNvSpPr/>
            <p:nvPr/>
          </p:nvSpPr>
          <p:spPr>
            <a:xfrm rot="20364628">
              <a:off x="5629975" y="2878546"/>
              <a:ext cx="249811" cy="272170"/>
            </a:xfrm>
            <a:custGeom>
              <a:avLst/>
              <a:gdLst>
                <a:gd name="connsiteX0" fmla="*/ 0 w 249811"/>
                <a:gd name="connsiteY0" fmla="*/ 54434 h 272170"/>
                <a:gd name="connsiteX1" fmla="*/ 124906 w 249811"/>
                <a:gd name="connsiteY1" fmla="*/ 54434 h 272170"/>
                <a:gd name="connsiteX2" fmla="*/ 124906 w 249811"/>
                <a:gd name="connsiteY2" fmla="*/ 0 h 272170"/>
                <a:gd name="connsiteX3" fmla="*/ 249811 w 249811"/>
                <a:gd name="connsiteY3" fmla="*/ 136085 h 272170"/>
                <a:gd name="connsiteX4" fmla="*/ 124906 w 249811"/>
                <a:gd name="connsiteY4" fmla="*/ 272170 h 272170"/>
                <a:gd name="connsiteX5" fmla="*/ 124906 w 249811"/>
                <a:gd name="connsiteY5" fmla="*/ 217736 h 272170"/>
                <a:gd name="connsiteX6" fmla="*/ 0 w 249811"/>
                <a:gd name="connsiteY6" fmla="*/ 217736 h 272170"/>
                <a:gd name="connsiteX7" fmla="*/ 0 w 249811"/>
                <a:gd name="connsiteY7" fmla="*/ 54434 h 272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9811" h="272170">
                  <a:moveTo>
                    <a:pt x="0" y="54434"/>
                  </a:moveTo>
                  <a:lnTo>
                    <a:pt x="124906" y="54434"/>
                  </a:lnTo>
                  <a:lnTo>
                    <a:pt x="124906" y="0"/>
                  </a:lnTo>
                  <a:lnTo>
                    <a:pt x="249811" y="136085"/>
                  </a:lnTo>
                  <a:lnTo>
                    <a:pt x="124906" y="272170"/>
                  </a:lnTo>
                  <a:lnTo>
                    <a:pt x="124906" y="217736"/>
                  </a:lnTo>
                  <a:lnTo>
                    <a:pt x="0" y="217736"/>
                  </a:lnTo>
                  <a:lnTo>
                    <a:pt x="0" y="54434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4434" rIns="74942" bIns="54433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AU" sz="1100" kern="120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7004F1C-C36C-4571-A66B-5BF24C050B67}"/>
                </a:ext>
              </a:extLst>
            </p:cNvPr>
            <p:cNvSpPr/>
            <p:nvPr/>
          </p:nvSpPr>
          <p:spPr>
            <a:xfrm>
              <a:off x="5941314" y="2299632"/>
              <a:ext cx="1682850" cy="838852"/>
            </a:xfrm>
            <a:custGeom>
              <a:avLst/>
              <a:gdLst>
                <a:gd name="connsiteX0" fmla="*/ 0 w 1682850"/>
                <a:gd name="connsiteY0" fmla="*/ 83885 h 838852"/>
                <a:gd name="connsiteX1" fmla="*/ 83885 w 1682850"/>
                <a:gd name="connsiteY1" fmla="*/ 0 h 838852"/>
                <a:gd name="connsiteX2" fmla="*/ 1598965 w 1682850"/>
                <a:gd name="connsiteY2" fmla="*/ 0 h 838852"/>
                <a:gd name="connsiteX3" fmla="*/ 1682850 w 1682850"/>
                <a:gd name="connsiteY3" fmla="*/ 83885 h 838852"/>
                <a:gd name="connsiteX4" fmla="*/ 1682850 w 1682850"/>
                <a:gd name="connsiteY4" fmla="*/ 754967 h 838852"/>
                <a:gd name="connsiteX5" fmla="*/ 1598965 w 1682850"/>
                <a:gd name="connsiteY5" fmla="*/ 838852 h 838852"/>
                <a:gd name="connsiteX6" fmla="*/ 83885 w 1682850"/>
                <a:gd name="connsiteY6" fmla="*/ 838852 h 838852"/>
                <a:gd name="connsiteX7" fmla="*/ 0 w 1682850"/>
                <a:gd name="connsiteY7" fmla="*/ 754967 h 838852"/>
                <a:gd name="connsiteX8" fmla="*/ 0 w 1682850"/>
                <a:gd name="connsiteY8" fmla="*/ 83885 h 838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2850" h="838852">
                  <a:moveTo>
                    <a:pt x="0" y="83885"/>
                  </a:moveTo>
                  <a:cubicBezTo>
                    <a:pt x="0" y="37557"/>
                    <a:pt x="37557" y="0"/>
                    <a:pt x="83885" y="0"/>
                  </a:cubicBezTo>
                  <a:lnTo>
                    <a:pt x="1598965" y="0"/>
                  </a:lnTo>
                  <a:cubicBezTo>
                    <a:pt x="1645293" y="0"/>
                    <a:pt x="1682850" y="37557"/>
                    <a:pt x="1682850" y="83885"/>
                  </a:cubicBezTo>
                  <a:lnTo>
                    <a:pt x="1682850" y="754967"/>
                  </a:lnTo>
                  <a:cubicBezTo>
                    <a:pt x="1682850" y="801295"/>
                    <a:pt x="1645293" y="838852"/>
                    <a:pt x="1598965" y="838852"/>
                  </a:cubicBezTo>
                  <a:lnTo>
                    <a:pt x="83885" y="838852"/>
                  </a:lnTo>
                  <a:cubicBezTo>
                    <a:pt x="37557" y="838852"/>
                    <a:pt x="0" y="801295"/>
                    <a:pt x="0" y="754967"/>
                  </a:cubicBezTo>
                  <a:lnTo>
                    <a:pt x="0" y="8388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669" tIns="62669" rIns="62669" bIns="62669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b="1" kern="1200" dirty="0"/>
                <a:t>Step 2:</a:t>
              </a:r>
            </a:p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1600" b="1" kern="1200" dirty="0"/>
                <a:t> </a:t>
              </a:r>
              <a:r>
                <a:rPr lang="en-AU" sz="1400" kern="1200" dirty="0"/>
                <a:t>Consider feedback and provide report on options</a:t>
              </a:r>
            </a:p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600" b="1" dirty="0">
                  <a:solidFill>
                    <a:schemeClr val="tx1"/>
                  </a:solidFill>
                </a:rPr>
                <a:t>early 2023</a:t>
              </a:r>
              <a:endParaRPr lang="en-AU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B03748D-9498-4E51-8A48-249C1260FF6C}"/>
                </a:ext>
              </a:extLst>
            </p:cNvPr>
            <p:cNvSpPr/>
            <p:nvPr/>
          </p:nvSpPr>
          <p:spPr>
            <a:xfrm rot="21594680">
              <a:off x="7708577" y="2584622"/>
              <a:ext cx="308042" cy="272170"/>
            </a:xfrm>
            <a:custGeom>
              <a:avLst/>
              <a:gdLst>
                <a:gd name="connsiteX0" fmla="*/ 0 w 308042"/>
                <a:gd name="connsiteY0" fmla="*/ 54434 h 272170"/>
                <a:gd name="connsiteX1" fmla="*/ 171957 w 308042"/>
                <a:gd name="connsiteY1" fmla="*/ 54434 h 272170"/>
                <a:gd name="connsiteX2" fmla="*/ 171957 w 308042"/>
                <a:gd name="connsiteY2" fmla="*/ 0 h 272170"/>
                <a:gd name="connsiteX3" fmla="*/ 308042 w 308042"/>
                <a:gd name="connsiteY3" fmla="*/ 136085 h 272170"/>
                <a:gd name="connsiteX4" fmla="*/ 171957 w 308042"/>
                <a:gd name="connsiteY4" fmla="*/ 272170 h 272170"/>
                <a:gd name="connsiteX5" fmla="*/ 171957 w 308042"/>
                <a:gd name="connsiteY5" fmla="*/ 217736 h 272170"/>
                <a:gd name="connsiteX6" fmla="*/ 0 w 308042"/>
                <a:gd name="connsiteY6" fmla="*/ 217736 h 272170"/>
                <a:gd name="connsiteX7" fmla="*/ 0 w 308042"/>
                <a:gd name="connsiteY7" fmla="*/ 54434 h 272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8042" h="272170">
                  <a:moveTo>
                    <a:pt x="0" y="54434"/>
                  </a:moveTo>
                  <a:lnTo>
                    <a:pt x="171957" y="54434"/>
                  </a:lnTo>
                  <a:lnTo>
                    <a:pt x="171957" y="0"/>
                  </a:lnTo>
                  <a:lnTo>
                    <a:pt x="308042" y="136085"/>
                  </a:lnTo>
                  <a:lnTo>
                    <a:pt x="171957" y="272170"/>
                  </a:lnTo>
                  <a:lnTo>
                    <a:pt x="171957" y="217736"/>
                  </a:lnTo>
                  <a:lnTo>
                    <a:pt x="0" y="217736"/>
                  </a:lnTo>
                  <a:lnTo>
                    <a:pt x="0" y="54434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54433" rIns="81651" bIns="54434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AU" sz="1100" kern="12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5A0BD89-F0F1-407C-B296-BDE6C470FD4D}"/>
                </a:ext>
              </a:extLst>
            </p:cNvPr>
            <p:cNvSpPr/>
            <p:nvPr/>
          </p:nvSpPr>
          <p:spPr>
            <a:xfrm>
              <a:off x="8075445" y="2299632"/>
              <a:ext cx="1635977" cy="838852"/>
            </a:xfrm>
            <a:custGeom>
              <a:avLst/>
              <a:gdLst>
                <a:gd name="connsiteX0" fmla="*/ 0 w 1566936"/>
                <a:gd name="connsiteY0" fmla="*/ 83885 h 838852"/>
                <a:gd name="connsiteX1" fmla="*/ 83885 w 1566936"/>
                <a:gd name="connsiteY1" fmla="*/ 0 h 838852"/>
                <a:gd name="connsiteX2" fmla="*/ 1483051 w 1566936"/>
                <a:gd name="connsiteY2" fmla="*/ 0 h 838852"/>
                <a:gd name="connsiteX3" fmla="*/ 1566936 w 1566936"/>
                <a:gd name="connsiteY3" fmla="*/ 83885 h 838852"/>
                <a:gd name="connsiteX4" fmla="*/ 1566936 w 1566936"/>
                <a:gd name="connsiteY4" fmla="*/ 754967 h 838852"/>
                <a:gd name="connsiteX5" fmla="*/ 1483051 w 1566936"/>
                <a:gd name="connsiteY5" fmla="*/ 838852 h 838852"/>
                <a:gd name="connsiteX6" fmla="*/ 83885 w 1566936"/>
                <a:gd name="connsiteY6" fmla="*/ 838852 h 838852"/>
                <a:gd name="connsiteX7" fmla="*/ 0 w 1566936"/>
                <a:gd name="connsiteY7" fmla="*/ 754967 h 838852"/>
                <a:gd name="connsiteX8" fmla="*/ 0 w 1566936"/>
                <a:gd name="connsiteY8" fmla="*/ 83885 h 838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6936" h="838852">
                  <a:moveTo>
                    <a:pt x="0" y="83885"/>
                  </a:moveTo>
                  <a:cubicBezTo>
                    <a:pt x="0" y="37557"/>
                    <a:pt x="37557" y="0"/>
                    <a:pt x="83885" y="0"/>
                  </a:cubicBezTo>
                  <a:lnTo>
                    <a:pt x="1483051" y="0"/>
                  </a:lnTo>
                  <a:cubicBezTo>
                    <a:pt x="1529379" y="0"/>
                    <a:pt x="1566936" y="37557"/>
                    <a:pt x="1566936" y="83885"/>
                  </a:cubicBezTo>
                  <a:lnTo>
                    <a:pt x="1566936" y="754967"/>
                  </a:lnTo>
                  <a:cubicBezTo>
                    <a:pt x="1566936" y="801295"/>
                    <a:pt x="1529379" y="838852"/>
                    <a:pt x="1483051" y="838852"/>
                  </a:cubicBezTo>
                  <a:lnTo>
                    <a:pt x="83885" y="838852"/>
                  </a:lnTo>
                  <a:cubicBezTo>
                    <a:pt x="37557" y="838852"/>
                    <a:pt x="0" y="801295"/>
                    <a:pt x="0" y="754967"/>
                  </a:cubicBezTo>
                  <a:lnTo>
                    <a:pt x="0" y="8388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669" tIns="62669" rIns="62669" bIns="62669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b="1" kern="1200" dirty="0"/>
                <a:t>Step 3:</a:t>
              </a:r>
            </a:p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1600" b="1" kern="1200" dirty="0"/>
                <a:t> </a:t>
              </a:r>
              <a:r>
                <a:rPr lang="en-AU" sz="1400" kern="1200" dirty="0"/>
                <a:t>Prepare regional planning framework model</a:t>
              </a:r>
            </a:p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1600" b="1" dirty="0">
                  <a:solidFill>
                    <a:schemeClr val="tx1"/>
                  </a:solidFill>
                </a:rPr>
                <a:t>during 2023</a:t>
              </a:r>
              <a:endParaRPr lang="en-AU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57B78A5-EFEE-4A09-B9BB-98D6F16645F4}"/>
                </a:ext>
              </a:extLst>
            </p:cNvPr>
            <p:cNvSpPr/>
            <p:nvPr/>
          </p:nvSpPr>
          <p:spPr>
            <a:xfrm rot="1097952">
              <a:off x="9890418" y="2971305"/>
              <a:ext cx="423597" cy="272170"/>
            </a:xfrm>
            <a:custGeom>
              <a:avLst/>
              <a:gdLst>
                <a:gd name="connsiteX0" fmla="*/ 0 w 423597"/>
                <a:gd name="connsiteY0" fmla="*/ 54434 h 272170"/>
                <a:gd name="connsiteX1" fmla="*/ 287512 w 423597"/>
                <a:gd name="connsiteY1" fmla="*/ 54434 h 272170"/>
                <a:gd name="connsiteX2" fmla="*/ 287512 w 423597"/>
                <a:gd name="connsiteY2" fmla="*/ 0 h 272170"/>
                <a:gd name="connsiteX3" fmla="*/ 423597 w 423597"/>
                <a:gd name="connsiteY3" fmla="*/ 136085 h 272170"/>
                <a:gd name="connsiteX4" fmla="*/ 287512 w 423597"/>
                <a:gd name="connsiteY4" fmla="*/ 272170 h 272170"/>
                <a:gd name="connsiteX5" fmla="*/ 287512 w 423597"/>
                <a:gd name="connsiteY5" fmla="*/ 217736 h 272170"/>
                <a:gd name="connsiteX6" fmla="*/ 0 w 423597"/>
                <a:gd name="connsiteY6" fmla="*/ 217736 h 272170"/>
                <a:gd name="connsiteX7" fmla="*/ 0 w 423597"/>
                <a:gd name="connsiteY7" fmla="*/ 54434 h 272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3597" h="272170">
                  <a:moveTo>
                    <a:pt x="0" y="54434"/>
                  </a:moveTo>
                  <a:lnTo>
                    <a:pt x="287512" y="54434"/>
                  </a:lnTo>
                  <a:lnTo>
                    <a:pt x="287512" y="0"/>
                  </a:lnTo>
                  <a:lnTo>
                    <a:pt x="423597" y="136085"/>
                  </a:lnTo>
                  <a:lnTo>
                    <a:pt x="287512" y="272170"/>
                  </a:lnTo>
                  <a:lnTo>
                    <a:pt x="287512" y="217736"/>
                  </a:lnTo>
                  <a:lnTo>
                    <a:pt x="0" y="217736"/>
                  </a:lnTo>
                  <a:lnTo>
                    <a:pt x="0" y="54434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4434" rIns="81650" bIns="54433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AU" sz="1100" kern="1200"/>
            </a:p>
          </p:txBody>
        </p:sp>
        <p:sp>
          <p:nvSpPr>
            <p:cNvPr id="24" name="Freeform: Shape 23" descr="Step 4: Workshop model &#10;During 2023">
              <a:extLst>
                <a:ext uri="{FF2B5EF4-FFF2-40B4-BE49-F238E27FC236}">
                  <a16:creationId xmlns:a16="http://schemas.microsoft.com/office/drawing/2014/main" id="{92C9BB68-9CF0-4F24-B7CE-5CA710C4EC32}"/>
                </a:ext>
              </a:extLst>
            </p:cNvPr>
            <p:cNvSpPr/>
            <p:nvPr/>
          </p:nvSpPr>
          <p:spPr>
            <a:xfrm>
              <a:off x="10376261" y="2982370"/>
              <a:ext cx="1375700" cy="838852"/>
            </a:xfrm>
            <a:custGeom>
              <a:avLst/>
              <a:gdLst>
                <a:gd name="connsiteX0" fmla="*/ 0 w 1097463"/>
                <a:gd name="connsiteY0" fmla="*/ 83885 h 838852"/>
                <a:gd name="connsiteX1" fmla="*/ 83885 w 1097463"/>
                <a:gd name="connsiteY1" fmla="*/ 0 h 838852"/>
                <a:gd name="connsiteX2" fmla="*/ 1013578 w 1097463"/>
                <a:gd name="connsiteY2" fmla="*/ 0 h 838852"/>
                <a:gd name="connsiteX3" fmla="*/ 1097463 w 1097463"/>
                <a:gd name="connsiteY3" fmla="*/ 83885 h 838852"/>
                <a:gd name="connsiteX4" fmla="*/ 1097463 w 1097463"/>
                <a:gd name="connsiteY4" fmla="*/ 754967 h 838852"/>
                <a:gd name="connsiteX5" fmla="*/ 1013578 w 1097463"/>
                <a:gd name="connsiteY5" fmla="*/ 838852 h 838852"/>
                <a:gd name="connsiteX6" fmla="*/ 83885 w 1097463"/>
                <a:gd name="connsiteY6" fmla="*/ 838852 h 838852"/>
                <a:gd name="connsiteX7" fmla="*/ 0 w 1097463"/>
                <a:gd name="connsiteY7" fmla="*/ 754967 h 838852"/>
                <a:gd name="connsiteX8" fmla="*/ 0 w 1097463"/>
                <a:gd name="connsiteY8" fmla="*/ 83885 h 838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7463" h="838852">
                  <a:moveTo>
                    <a:pt x="0" y="83885"/>
                  </a:moveTo>
                  <a:cubicBezTo>
                    <a:pt x="0" y="37557"/>
                    <a:pt x="37557" y="0"/>
                    <a:pt x="83885" y="0"/>
                  </a:cubicBezTo>
                  <a:lnTo>
                    <a:pt x="1013578" y="0"/>
                  </a:lnTo>
                  <a:cubicBezTo>
                    <a:pt x="1059906" y="0"/>
                    <a:pt x="1097463" y="37557"/>
                    <a:pt x="1097463" y="83885"/>
                  </a:cubicBezTo>
                  <a:lnTo>
                    <a:pt x="1097463" y="754967"/>
                  </a:lnTo>
                  <a:cubicBezTo>
                    <a:pt x="1097463" y="801295"/>
                    <a:pt x="1059906" y="838852"/>
                    <a:pt x="1013578" y="838852"/>
                  </a:cubicBezTo>
                  <a:lnTo>
                    <a:pt x="83885" y="838852"/>
                  </a:lnTo>
                  <a:cubicBezTo>
                    <a:pt x="37557" y="838852"/>
                    <a:pt x="0" y="801295"/>
                    <a:pt x="0" y="754967"/>
                  </a:cubicBezTo>
                  <a:lnTo>
                    <a:pt x="0" y="83885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669" tIns="62669" rIns="62669" bIns="62669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b="1" kern="1200" dirty="0"/>
                <a:t>Step 4:</a:t>
              </a:r>
            </a:p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600" kern="1200" dirty="0"/>
                <a:t> </a:t>
              </a:r>
              <a:r>
                <a:rPr lang="en-AU" sz="1400" kern="1200" dirty="0"/>
                <a:t>Workshop </a:t>
              </a:r>
              <a:r>
                <a:rPr lang="en-AU" sz="1400" dirty="0"/>
                <a:t>model</a:t>
              </a:r>
            </a:p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600" b="1" dirty="0">
                  <a:solidFill>
                    <a:schemeClr val="tx1"/>
                  </a:solidFill>
                </a:rPr>
                <a:t>during 2023</a:t>
              </a:r>
              <a:endParaRPr lang="en-AU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2662EAB-A458-4185-9FC9-EBB8FAA7DC04}"/>
                </a:ext>
              </a:extLst>
            </p:cNvPr>
            <p:cNvSpPr/>
            <p:nvPr/>
          </p:nvSpPr>
          <p:spPr>
            <a:xfrm rot="20334235">
              <a:off x="9894376" y="3629366"/>
              <a:ext cx="409413" cy="272171"/>
            </a:xfrm>
            <a:custGeom>
              <a:avLst/>
              <a:gdLst>
                <a:gd name="connsiteX0" fmla="*/ 0 w 409412"/>
                <a:gd name="connsiteY0" fmla="*/ 54434 h 272170"/>
                <a:gd name="connsiteX1" fmla="*/ 273327 w 409412"/>
                <a:gd name="connsiteY1" fmla="*/ 54434 h 272170"/>
                <a:gd name="connsiteX2" fmla="*/ 273327 w 409412"/>
                <a:gd name="connsiteY2" fmla="*/ 0 h 272170"/>
                <a:gd name="connsiteX3" fmla="*/ 409412 w 409412"/>
                <a:gd name="connsiteY3" fmla="*/ 136085 h 272170"/>
                <a:gd name="connsiteX4" fmla="*/ 273327 w 409412"/>
                <a:gd name="connsiteY4" fmla="*/ 272170 h 272170"/>
                <a:gd name="connsiteX5" fmla="*/ 273327 w 409412"/>
                <a:gd name="connsiteY5" fmla="*/ 217736 h 272170"/>
                <a:gd name="connsiteX6" fmla="*/ 0 w 409412"/>
                <a:gd name="connsiteY6" fmla="*/ 217736 h 272170"/>
                <a:gd name="connsiteX7" fmla="*/ 0 w 409412"/>
                <a:gd name="connsiteY7" fmla="*/ 54434 h 272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9412" h="272170">
                  <a:moveTo>
                    <a:pt x="409412" y="217736"/>
                  </a:moveTo>
                  <a:lnTo>
                    <a:pt x="136085" y="217736"/>
                  </a:lnTo>
                  <a:lnTo>
                    <a:pt x="136085" y="272170"/>
                  </a:lnTo>
                  <a:lnTo>
                    <a:pt x="0" y="136085"/>
                  </a:lnTo>
                  <a:lnTo>
                    <a:pt x="136085" y="0"/>
                  </a:lnTo>
                  <a:lnTo>
                    <a:pt x="136085" y="54434"/>
                  </a:lnTo>
                  <a:lnTo>
                    <a:pt x="409412" y="54434"/>
                  </a:lnTo>
                  <a:lnTo>
                    <a:pt x="409412" y="217736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1651" tIns="54434" rIns="0" bIns="54434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AU" sz="1100" kern="120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FE08306-12E9-41AC-98F9-9C723FF5367C}"/>
                </a:ext>
              </a:extLst>
            </p:cNvPr>
            <p:cNvSpPr/>
            <p:nvPr/>
          </p:nvSpPr>
          <p:spPr>
            <a:xfrm>
              <a:off x="8113564" y="3743339"/>
              <a:ext cx="1635977" cy="923466"/>
            </a:xfrm>
            <a:custGeom>
              <a:avLst/>
              <a:gdLst>
                <a:gd name="connsiteX0" fmla="*/ 0 w 1635977"/>
                <a:gd name="connsiteY0" fmla="*/ 94507 h 945067"/>
                <a:gd name="connsiteX1" fmla="*/ 94507 w 1635977"/>
                <a:gd name="connsiteY1" fmla="*/ 0 h 945067"/>
                <a:gd name="connsiteX2" fmla="*/ 1541470 w 1635977"/>
                <a:gd name="connsiteY2" fmla="*/ 0 h 945067"/>
                <a:gd name="connsiteX3" fmla="*/ 1635977 w 1635977"/>
                <a:gd name="connsiteY3" fmla="*/ 94507 h 945067"/>
                <a:gd name="connsiteX4" fmla="*/ 1635977 w 1635977"/>
                <a:gd name="connsiteY4" fmla="*/ 850560 h 945067"/>
                <a:gd name="connsiteX5" fmla="*/ 1541470 w 1635977"/>
                <a:gd name="connsiteY5" fmla="*/ 945067 h 945067"/>
                <a:gd name="connsiteX6" fmla="*/ 94507 w 1635977"/>
                <a:gd name="connsiteY6" fmla="*/ 945067 h 945067"/>
                <a:gd name="connsiteX7" fmla="*/ 0 w 1635977"/>
                <a:gd name="connsiteY7" fmla="*/ 850560 h 945067"/>
                <a:gd name="connsiteX8" fmla="*/ 0 w 1635977"/>
                <a:gd name="connsiteY8" fmla="*/ 94507 h 945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5977" h="945067">
                  <a:moveTo>
                    <a:pt x="0" y="94507"/>
                  </a:moveTo>
                  <a:cubicBezTo>
                    <a:pt x="0" y="42312"/>
                    <a:pt x="42312" y="0"/>
                    <a:pt x="94507" y="0"/>
                  </a:cubicBezTo>
                  <a:lnTo>
                    <a:pt x="1541470" y="0"/>
                  </a:lnTo>
                  <a:cubicBezTo>
                    <a:pt x="1593665" y="0"/>
                    <a:pt x="1635977" y="42312"/>
                    <a:pt x="1635977" y="94507"/>
                  </a:cubicBezTo>
                  <a:lnTo>
                    <a:pt x="1635977" y="850560"/>
                  </a:lnTo>
                  <a:cubicBezTo>
                    <a:pt x="1635977" y="902755"/>
                    <a:pt x="1593665" y="945067"/>
                    <a:pt x="1541470" y="945067"/>
                  </a:cubicBezTo>
                  <a:lnTo>
                    <a:pt x="94507" y="945067"/>
                  </a:lnTo>
                  <a:cubicBezTo>
                    <a:pt x="42312" y="945067"/>
                    <a:pt x="0" y="902755"/>
                    <a:pt x="0" y="850560"/>
                  </a:cubicBezTo>
                  <a:lnTo>
                    <a:pt x="0" y="9450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5780" tIns="65780" rIns="65780" bIns="6578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b="1" kern="1200" dirty="0"/>
                <a:t>Step 5:</a:t>
              </a:r>
            </a:p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1600" b="1" kern="1200" dirty="0"/>
                <a:t> </a:t>
              </a:r>
              <a:r>
                <a:rPr lang="en-AU" sz="1400" kern="1200" dirty="0"/>
                <a:t>Finalise model for Government approval</a:t>
              </a:r>
              <a:endParaRPr lang="en-AU" sz="1600" kern="120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501849B-0D13-409E-B3D0-3FD6C2DAE47B}"/>
                </a:ext>
              </a:extLst>
            </p:cNvPr>
            <p:cNvSpPr/>
            <p:nvPr/>
          </p:nvSpPr>
          <p:spPr>
            <a:xfrm rot="6762">
              <a:off x="7708270" y="4034157"/>
              <a:ext cx="284818" cy="315686"/>
            </a:xfrm>
            <a:custGeom>
              <a:avLst/>
              <a:gdLst>
                <a:gd name="connsiteX0" fmla="*/ 0 w 255564"/>
                <a:gd name="connsiteY0" fmla="*/ 54434 h 272170"/>
                <a:gd name="connsiteX1" fmla="*/ 127782 w 255564"/>
                <a:gd name="connsiteY1" fmla="*/ 54434 h 272170"/>
                <a:gd name="connsiteX2" fmla="*/ 127782 w 255564"/>
                <a:gd name="connsiteY2" fmla="*/ 0 h 272170"/>
                <a:gd name="connsiteX3" fmla="*/ 255564 w 255564"/>
                <a:gd name="connsiteY3" fmla="*/ 136085 h 272170"/>
                <a:gd name="connsiteX4" fmla="*/ 127782 w 255564"/>
                <a:gd name="connsiteY4" fmla="*/ 272170 h 272170"/>
                <a:gd name="connsiteX5" fmla="*/ 127782 w 255564"/>
                <a:gd name="connsiteY5" fmla="*/ 217736 h 272170"/>
                <a:gd name="connsiteX6" fmla="*/ 0 w 255564"/>
                <a:gd name="connsiteY6" fmla="*/ 217736 h 272170"/>
                <a:gd name="connsiteX7" fmla="*/ 0 w 255564"/>
                <a:gd name="connsiteY7" fmla="*/ 54434 h 272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5564" h="272170">
                  <a:moveTo>
                    <a:pt x="255564" y="217736"/>
                  </a:moveTo>
                  <a:lnTo>
                    <a:pt x="127782" y="217736"/>
                  </a:lnTo>
                  <a:lnTo>
                    <a:pt x="127782" y="272170"/>
                  </a:lnTo>
                  <a:lnTo>
                    <a:pt x="0" y="136085"/>
                  </a:lnTo>
                  <a:lnTo>
                    <a:pt x="127782" y="0"/>
                  </a:lnTo>
                  <a:lnTo>
                    <a:pt x="127782" y="54434"/>
                  </a:lnTo>
                  <a:lnTo>
                    <a:pt x="255564" y="54434"/>
                  </a:lnTo>
                  <a:lnTo>
                    <a:pt x="255564" y="217736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669" tIns="54433" rIns="0" bIns="54434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AU" sz="1100" kern="120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000B18E-E276-47C3-ABEB-C20ABD0AF86E}"/>
                </a:ext>
              </a:extLst>
            </p:cNvPr>
            <p:cNvSpPr/>
            <p:nvPr/>
          </p:nvSpPr>
          <p:spPr>
            <a:xfrm>
              <a:off x="5907296" y="3756433"/>
              <a:ext cx="1724071" cy="910372"/>
            </a:xfrm>
            <a:custGeom>
              <a:avLst/>
              <a:gdLst>
                <a:gd name="connsiteX0" fmla="*/ 0 w 1724071"/>
                <a:gd name="connsiteY0" fmla="*/ 91037 h 910372"/>
                <a:gd name="connsiteX1" fmla="*/ 91037 w 1724071"/>
                <a:gd name="connsiteY1" fmla="*/ 0 h 910372"/>
                <a:gd name="connsiteX2" fmla="*/ 1633034 w 1724071"/>
                <a:gd name="connsiteY2" fmla="*/ 0 h 910372"/>
                <a:gd name="connsiteX3" fmla="*/ 1724071 w 1724071"/>
                <a:gd name="connsiteY3" fmla="*/ 91037 h 910372"/>
                <a:gd name="connsiteX4" fmla="*/ 1724071 w 1724071"/>
                <a:gd name="connsiteY4" fmla="*/ 819335 h 910372"/>
                <a:gd name="connsiteX5" fmla="*/ 1633034 w 1724071"/>
                <a:gd name="connsiteY5" fmla="*/ 910372 h 910372"/>
                <a:gd name="connsiteX6" fmla="*/ 91037 w 1724071"/>
                <a:gd name="connsiteY6" fmla="*/ 910372 h 910372"/>
                <a:gd name="connsiteX7" fmla="*/ 0 w 1724071"/>
                <a:gd name="connsiteY7" fmla="*/ 819335 h 910372"/>
                <a:gd name="connsiteX8" fmla="*/ 0 w 1724071"/>
                <a:gd name="connsiteY8" fmla="*/ 91037 h 910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24071" h="910372">
                  <a:moveTo>
                    <a:pt x="0" y="91037"/>
                  </a:moveTo>
                  <a:cubicBezTo>
                    <a:pt x="0" y="40759"/>
                    <a:pt x="40759" y="0"/>
                    <a:pt x="91037" y="0"/>
                  </a:cubicBezTo>
                  <a:lnTo>
                    <a:pt x="1633034" y="0"/>
                  </a:lnTo>
                  <a:cubicBezTo>
                    <a:pt x="1683312" y="0"/>
                    <a:pt x="1724071" y="40759"/>
                    <a:pt x="1724071" y="91037"/>
                  </a:cubicBezTo>
                  <a:lnTo>
                    <a:pt x="1724071" y="819335"/>
                  </a:lnTo>
                  <a:cubicBezTo>
                    <a:pt x="1724071" y="869613"/>
                    <a:pt x="1683312" y="910372"/>
                    <a:pt x="1633034" y="910372"/>
                  </a:cubicBezTo>
                  <a:lnTo>
                    <a:pt x="91037" y="910372"/>
                  </a:lnTo>
                  <a:cubicBezTo>
                    <a:pt x="40759" y="910372"/>
                    <a:pt x="0" y="869613"/>
                    <a:pt x="0" y="819335"/>
                  </a:cubicBezTo>
                  <a:lnTo>
                    <a:pt x="0" y="9103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4764" tIns="64764" rIns="64764" bIns="64764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b="1" kern="1200" dirty="0"/>
                <a:t>Step 6:</a:t>
              </a:r>
            </a:p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1600" kern="1200" dirty="0"/>
                <a:t> </a:t>
              </a:r>
              <a:r>
                <a:rPr lang="en-AU" sz="1400" kern="1200" dirty="0"/>
                <a:t>Implement through legislative or administrative changes</a:t>
              </a:r>
            </a:p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600" b="1" dirty="0">
                  <a:solidFill>
                    <a:schemeClr val="tx1"/>
                  </a:solidFill>
                </a:rPr>
                <a:t>late 2023</a:t>
              </a:r>
              <a:endParaRPr lang="en-AU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1" name="Subtitle 2">
            <a:extLst>
              <a:ext uri="{FF2B5EF4-FFF2-40B4-BE49-F238E27FC236}">
                <a16:creationId xmlns:a16="http://schemas.microsoft.com/office/drawing/2014/main" id="{905A8C4A-8D6B-498C-84B9-F783EA527E94}"/>
              </a:ext>
            </a:extLst>
          </p:cNvPr>
          <p:cNvSpPr txBox="1">
            <a:spLocks/>
          </p:cNvSpPr>
          <p:nvPr/>
        </p:nvSpPr>
        <p:spPr>
          <a:xfrm>
            <a:off x="660041" y="806824"/>
            <a:ext cx="3107553" cy="14941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sz="3200">
                <a:solidFill>
                  <a:schemeClr val="bg1"/>
                </a:solidFill>
                <a:latin typeface="Gill Sans"/>
              </a:rPr>
              <a:t>Regional Planning Framework</a:t>
            </a:r>
            <a:endParaRPr lang="en-A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5785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 descr="Diagram - Regulation - Policy - Strategy"/>
          <p:cNvSpPr txBox="1">
            <a:spLocks/>
          </p:cNvSpPr>
          <p:nvPr/>
        </p:nvSpPr>
        <p:spPr>
          <a:xfrm>
            <a:off x="2711174" y="997183"/>
            <a:ext cx="8235950" cy="369332"/>
          </a:xfrm>
          <a:prstGeom prst="rect">
            <a:avLst/>
          </a:prstGeom>
        </p:spPr>
        <p:txBody>
          <a:bodyPr anchor="ctr">
            <a:normAutofit fontScale="25000" lnSpcReduction="2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br>
              <a:rPr lang="en-AU" sz="4400" dirty="0"/>
            </a:br>
            <a:endParaRPr lang="en-AU" altLang="en-US" sz="4400" dirty="0">
              <a:solidFill>
                <a:srgbClr val="004F8C"/>
              </a:solidFill>
              <a:latin typeface="Gill Sans"/>
              <a:ea typeface="Gill Sans"/>
              <a:cs typeface="Gill Sans"/>
            </a:endParaRPr>
          </a:p>
        </p:txBody>
      </p:sp>
      <p:sp>
        <p:nvSpPr>
          <p:cNvPr id="9219" name="Subtitle 2"/>
          <p:cNvSpPr txBox="1">
            <a:spLocks/>
          </p:cNvSpPr>
          <p:nvPr/>
        </p:nvSpPr>
        <p:spPr bwMode="auto">
          <a:xfrm>
            <a:off x="2922942" y="655655"/>
            <a:ext cx="8235950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9pPr>
          </a:lstStyle>
          <a:p>
            <a:pPr lvl="3" eaLnBrk="1" hangingPunct="1">
              <a:spcBef>
                <a:spcPct val="0"/>
              </a:spcBef>
              <a:buNone/>
            </a:pPr>
            <a:r>
              <a:rPr lang="en-AU" altLang="en-US" sz="2400" dirty="0">
                <a:latin typeface="Calibri" panose="020F0502020204030204" pitchFamily="34" charset="0"/>
                <a:cs typeface="Arial" panose="020B0604020202020204" pitchFamily="34" charset="0"/>
              </a:rPr>
              <a:t>Regulation – Policy – Strategy</a:t>
            </a:r>
          </a:p>
          <a:p>
            <a:pPr lvl="3" eaLnBrk="1" hangingPunct="1">
              <a:spcBef>
                <a:spcPct val="0"/>
              </a:spcBef>
              <a:buFontTx/>
              <a:buNone/>
            </a:pPr>
            <a:r>
              <a:rPr lang="en-AU" altLang="en-US" sz="2400" dirty="0">
                <a:latin typeface="Calibri" panose="020F0502020204030204" pitchFamily="34" charset="0"/>
                <a:cs typeface="Arial" panose="020B0604020202020204" pitchFamily="34" charset="0"/>
              </a:rPr>
              <a:t>		</a:t>
            </a:r>
          </a:p>
          <a:p>
            <a:pPr lvl="3" eaLnBrk="1" hangingPunct="1">
              <a:spcBef>
                <a:spcPct val="0"/>
              </a:spcBef>
              <a:buFontTx/>
              <a:buNone/>
            </a:pPr>
            <a:endParaRPr lang="en-AU" altLang="en-US" sz="2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3" eaLnBrk="1" hangingPunct="1">
              <a:spcBef>
                <a:spcPct val="0"/>
              </a:spcBef>
              <a:buFontTx/>
              <a:buNone/>
            </a:pPr>
            <a:endParaRPr lang="en-AU" altLang="en-US" sz="2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3" eaLnBrk="1" hangingPunct="1">
              <a:spcBef>
                <a:spcPct val="0"/>
              </a:spcBef>
              <a:buFontTx/>
              <a:buNone/>
            </a:pPr>
            <a:endParaRPr lang="en-AU" altLang="en-US" sz="18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1787526" y="6118226"/>
            <a:ext cx="3895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Light"/>
                <a:ea typeface="Gill Sans Light"/>
                <a:cs typeface="Gill Sans Light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12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Planning reforms and Historic Cultural Heritage</a:t>
            </a:r>
          </a:p>
        </p:txBody>
      </p:sp>
      <p:grpSp>
        <p:nvGrpSpPr>
          <p:cNvPr id="2" name="Group 1" descr="Diagram - Regulation - Policy - Strategy">
            <a:extLst>
              <a:ext uri="{FF2B5EF4-FFF2-40B4-BE49-F238E27FC236}">
                <a16:creationId xmlns:a16="http://schemas.microsoft.com/office/drawing/2014/main" id="{5D10EF3A-7219-4F81-B7F0-6055C080AD53}"/>
              </a:ext>
            </a:extLst>
          </p:cNvPr>
          <p:cNvGrpSpPr/>
          <p:nvPr/>
        </p:nvGrpSpPr>
        <p:grpSpPr>
          <a:xfrm>
            <a:off x="2466837" y="1366515"/>
            <a:ext cx="7540765" cy="4471629"/>
            <a:chOff x="1364830" y="1667878"/>
            <a:chExt cx="7008055" cy="3675847"/>
          </a:xfrm>
        </p:grpSpPr>
        <p:graphicFrame>
          <p:nvGraphicFramePr>
            <p:cNvPr id="6" name="Diagram 5" descr="Diagram Regulation - Policy - Strategy"/>
            <p:cNvGraphicFramePr/>
            <p:nvPr>
              <p:extLst>
                <p:ext uri="{D42A27DB-BD31-4B8C-83A1-F6EECF244321}">
                  <p14:modId xmlns:p14="http://schemas.microsoft.com/office/powerpoint/2010/main" val="2683122072"/>
                </p:ext>
              </p:extLst>
            </p:nvPr>
          </p:nvGraphicFramePr>
          <p:xfrm>
            <a:off x="2695575" y="2393121"/>
            <a:ext cx="3759200" cy="295060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9222" name="Rectangle 1"/>
            <p:cNvSpPr>
              <a:spLocks noChangeArrowheads="1"/>
            </p:cNvSpPr>
            <p:nvPr/>
          </p:nvSpPr>
          <p:spPr bwMode="auto">
            <a:xfrm>
              <a:off x="3552431" y="1667878"/>
              <a:ext cx="2695945" cy="531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AU" altLang="en-US" i="1" dirty="0"/>
                <a:t>3 State Policies and </a:t>
              </a:r>
              <a:r>
                <a:rPr lang="en-AU" altLang="en-US" b="1" i="1" dirty="0"/>
                <a:t>set of Tasmanian Planning Policies</a:t>
              </a:r>
              <a:endParaRPr lang="en-AU" altLang="en-US" sz="2000" b="1" i="1" dirty="0"/>
            </a:p>
          </p:txBody>
        </p:sp>
        <p:sp>
          <p:nvSpPr>
            <p:cNvPr id="7" name="Rectangle 1">
              <a:extLst>
                <a:ext uri="{FF2B5EF4-FFF2-40B4-BE49-F238E27FC236}">
                  <a16:creationId xmlns:a16="http://schemas.microsoft.com/office/drawing/2014/main" id="{0B5F7246-1030-48E9-8276-54F5774BAA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7978" y="4025553"/>
              <a:ext cx="1744907" cy="1214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AU" altLang="en-US" b="1" i="1" dirty="0"/>
                <a:t>Consistent framework for preparing </a:t>
              </a:r>
              <a:r>
                <a:rPr lang="en-AU" altLang="en-US" i="1" dirty="0"/>
                <a:t>Regional Land Use Strategies</a:t>
              </a:r>
              <a:endParaRPr lang="en-AU" altLang="en-US" sz="2000" dirty="0"/>
            </a:p>
          </p:txBody>
        </p:sp>
        <p:sp>
          <p:nvSpPr>
            <p:cNvPr id="8" name="Rectangle 1">
              <a:extLst>
                <a:ext uri="{FF2B5EF4-FFF2-40B4-BE49-F238E27FC236}">
                  <a16:creationId xmlns:a16="http://schemas.microsoft.com/office/drawing/2014/main" id="{1B7695A2-0887-4943-A8F3-5250EC8838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4830" y="4025553"/>
              <a:ext cx="1518474" cy="986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lvl="0"/>
              <a:r>
                <a:rPr lang="en-US" i="1" dirty="0"/>
                <a:t>One planning scheme with </a:t>
              </a:r>
              <a:r>
                <a:rPr lang="en-US" b="1" i="1" dirty="0"/>
                <a:t>reviewed provisions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33081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6C6380-B7A5-479B-B237-E43D00CAD2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41" y="806824"/>
            <a:ext cx="3107553" cy="1494117"/>
          </a:xfrm>
        </p:spPr>
        <p:txBody>
          <a:bodyPr anchor="b">
            <a:normAutofit/>
          </a:bodyPr>
          <a:lstStyle/>
          <a:p>
            <a:pPr algn="l"/>
            <a:r>
              <a:rPr lang="en-AU" sz="3200" dirty="0">
                <a:solidFill>
                  <a:schemeClr val="bg1"/>
                </a:solidFill>
                <a:latin typeface="Gill Sans"/>
              </a:rPr>
              <a:t>Improving engagement</a:t>
            </a:r>
            <a:endParaRPr lang="en-AU" sz="3200" dirty="0">
              <a:solidFill>
                <a:schemeClr val="bg1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4F5A46D-2FAC-4E57-A7FA-2E1B5B916B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041" y="2501549"/>
            <a:ext cx="3378563" cy="3245472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AU" sz="2700" dirty="0">
                <a:solidFill>
                  <a:srgbClr val="FFFFFF"/>
                </a:solidFill>
              </a:rPr>
              <a:t>Clear and regular communications are critical for success</a:t>
            </a:r>
            <a:br>
              <a:rPr lang="en-AU" sz="2700" dirty="0">
                <a:solidFill>
                  <a:srgbClr val="FFFFFF"/>
                </a:solidFill>
              </a:rPr>
            </a:br>
            <a:br>
              <a:rPr lang="en-AU" sz="2700" dirty="0">
                <a:solidFill>
                  <a:srgbClr val="FFFFFF"/>
                </a:solidFill>
              </a:rPr>
            </a:br>
            <a:r>
              <a:rPr lang="en-AU" sz="2700" dirty="0">
                <a:solidFill>
                  <a:srgbClr val="FFFFFF"/>
                </a:solidFill>
              </a:rPr>
              <a:t>We will let you know what’s going on…..</a:t>
            </a:r>
            <a:br>
              <a:rPr lang="en-AU" sz="2000" dirty="0">
                <a:solidFill>
                  <a:srgbClr val="FFFFFF"/>
                </a:solidFill>
              </a:rPr>
            </a:br>
            <a:br>
              <a:rPr lang="en-AU" sz="2000" dirty="0">
                <a:solidFill>
                  <a:srgbClr val="FFFFFF"/>
                </a:solidFill>
              </a:rPr>
            </a:br>
            <a:r>
              <a:rPr lang="en-AU" sz="3100" dirty="0">
                <a:solidFill>
                  <a:srgbClr val="FFFFFF"/>
                </a:solidFill>
              </a:rPr>
              <a:t>How to find out</a:t>
            </a:r>
            <a:br>
              <a:rPr lang="en-AU" sz="3100" dirty="0">
                <a:solidFill>
                  <a:srgbClr val="FFFFFF"/>
                </a:solidFill>
              </a:rPr>
            </a:br>
            <a:r>
              <a:rPr lang="en-AU" sz="2200" dirty="0">
                <a:solidFill>
                  <a:srgbClr val="FFFFFF"/>
                </a:solidFill>
              </a:rPr>
              <a:t>- subscribe to Newsletter</a:t>
            </a:r>
            <a:br>
              <a:rPr lang="en-AU" sz="2200" dirty="0">
                <a:solidFill>
                  <a:srgbClr val="FFFFFF"/>
                </a:solidFill>
              </a:rPr>
            </a:br>
            <a:r>
              <a:rPr lang="en-AU" sz="2200" dirty="0">
                <a:solidFill>
                  <a:srgbClr val="FFFFFF"/>
                </a:solidFill>
              </a:rPr>
              <a:t>- check the website</a:t>
            </a:r>
            <a:br>
              <a:rPr lang="en-AU" sz="2200" dirty="0">
                <a:solidFill>
                  <a:srgbClr val="FFFFFF"/>
                </a:solidFill>
              </a:rPr>
            </a:br>
            <a:r>
              <a:rPr lang="en-AU" sz="2200" dirty="0">
                <a:solidFill>
                  <a:srgbClr val="FFFFFF"/>
                </a:solidFill>
              </a:rPr>
              <a:t>- get on the stakeholder list </a:t>
            </a:r>
            <a:br>
              <a:rPr lang="en-AU" sz="3100" dirty="0">
                <a:solidFill>
                  <a:srgbClr val="FFFFFF"/>
                </a:solidFill>
              </a:rPr>
            </a:br>
            <a:br>
              <a:rPr lang="en-AU" sz="3200" dirty="0">
                <a:solidFill>
                  <a:srgbClr val="FFFFFF"/>
                </a:solidFill>
              </a:rPr>
            </a:br>
            <a:br>
              <a:rPr lang="en-AU" sz="2000" dirty="0">
                <a:solidFill>
                  <a:srgbClr val="FFFFFF"/>
                </a:solidFill>
              </a:rPr>
            </a:br>
            <a:br>
              <a:rPr lang="en-AU" sz="2000" dirty="0">
                <a:solidFill>
                  <a:srgbClr val="FFFFFF"/>
                </a:solidFill>
              </a:rPr>
            </a:br>
            <a:endParaRPr lang="en-AU" sz="3200" dirty="0">
              <a:solidFill>
                <a:srgbClr val="FFFFFF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CE53F62-BBC7-47E1-B120-A4931B3AA2CC}"/>
              </a:ext>
            </a:extLst>
          </p:cNvPr>
          <p:cNvSpPr txBox="1"/>
          <p:nvPr/>
        </p:nvSpPr>
        <p:spPr>
          <a:xfrm>
            <a:off x="4601042" y="478712"/>
            <a:ext cx="6843396" cy="6401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800" dirty="0">
                <a:solidFill>
                  <a:schemeClr val="tx2"/>
                </a:solidFill>
              </a:rPr>
              <a:t>We understand there is a lot going on!</a:t>
            </a:r>
          </a:p>
          <a:p>
            <a:endParaRPr lang="en-AU" sz="2800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chemeClr val="tx2"/>
                </a:solidFill>
              </a:rPr>
              <a:t>We’re building a new website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chemeClr val="tx2"/>
                </a:solidFill>
              </a:rPr>
              <a:t>General email address and 1300 number</a:t>
            </a:r>
          </a:p>
          <a:p>
            <a:endParaRPr lang="en-AU" sz="2800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chemeClr val="tx2"/>
                </a:solidFill>
              </a:rPr>
              <a:t>Feedback is always used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chemeClr val="tx2"/>
                </a:solidFill>
              </a:rPr>
              <a:t>Teamwork is important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chemeClr val="tx2"/>
                </a:solidFill>
              </a:rPr>
              <a:t>Understanding roles and responsibilities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chemeClr val="tx2"/>
                </a:solidFill>
              </a:rPr>
              <a:t>Keep in mind the ‘objective’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chemeClr val="tx2"/>
                </a:solidFill>
              </a:rPr>
              <a:t>Let us know if you need more 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chemeClr val="tx2"/>
                </a:solidFill>
              </a:rPr>
              <a:t>Let us know if you need explanation!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chemeClr val="tx2"/>
                </a:solidFill>
              </a:rPr>
              <a:t>If we all play our parts together we can produce a ‘fit for purpose’ planning system</a:t>
            </a:r>
          </a:p>
          <a:p>
            <a:pPr algn="l"/>
            <a:endParaRPr lang="en-AU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8551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6C6380-B7A5-479B-B237-E43D00CAD2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41" y="806824"/>
            <a:ext cx="3107553" cy="1494117"/>
          </a:xfrm>
        </p:spPr>
        <p:txBody>
          <a:bodyPr anchor="b">
            <a:normAutofit/>
          </a:bodyPr>
          <a:lstStyle/>
          <a:p>
            <a:pPr algn="l"/>
            <a:r>
              <a:rPr lang="en-AU" sz="3200" dirty="0">
                <a:solidFill>
                  <a:schemeClr val="bg1"/>
                </a:solidFill>
                <a:latin typeface="Gill Sans"/>
              </a:rPr>
              <a:t>Where to from here?</a:t>
            </a:r>
            <a:endParaRPr lang="en-AU" sz="3200" dirty="0">
              <a:solidFill>
                <a:schemeClr val="bg1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4F5A46D-2FAC-4E57-A7FA-2E1B5B916B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041" y="2501549"/>
            <a:ext cx="3378563" cy="3245472"/>
          </a:xfrm>
        </p:spPr>
        <p:txBody>
          <a:bodyPr anchor="t">
            <a:normAutofit fontScale="90000"/>
          </a:bodyPr>
          <a:lstStyle/>
          <a:p>
            <a:pPr algn="l"/>
            <a:br>
              <a:rPr lang="en-AU" sz="2700" dirty="0">
                <a:solidFill>
                  <a:srgbClr val="FFFFFF"/>
                </a:solidFill>
              </a:rPr>
            </a:br>
            <a:br>
              <a:rPr lang="en-AU" sz="2700" dirty="0">
                <a:solidFill>
                  <a:srgbClr val="FFFFFF"/>
                </a:solidFill>
              </a:rPr>
            </a:br>
            <a:r>
              <a:rPr lang="en-AU" sz="2700" dirty="0">
                <a:solidFill>
                  <a:srgbClr val="FFFFFF"/>
                </a:solidFill>
              </a:rPr>
              <a:t>Providing project specific engagement strategies</a:t>
            </a:r>
            <a:br>
              <a:rPr lang="en-AU" sz="2700" dirty="0">
                <a:solidFill>
                  <a:srgbClr val="FFFFFF"/>
                </a:solidFill>
              </a:rPr>
            </a:br>
            <a:br>
              <a:rPr lang="en-AU" sz="2000" dirty="0">
                <a:solidFill>
                  <a:srgbClr val="FFFFFF"/>
                </a:solidFill>
              </a:rPr>
            </a:br>
            <a:r>
              <a:rPr lang="en-AU" sz="2000" dirty="0">
                <a:solidFill>
                  <a:srgbClr val="FFFFFF"/>
                </a:solidFill>
              </a:rPr>
              <a:t>Detailed program will be provided to councils</a:t>
            </a:r>
            <a:br>
              <a:rPr lang="en-AU" sz="2000" dirty="0">
                <a:solidFill>
                  <a:srgbClr val="FFFFFF"/>
                </a:solidFill>
              </a:rPr>
            </a:br>
            <a:br>
              <a:rPr lang="en-AU" sz="2000" dirty="0">
                <a:solidFill>
                  <a:srgbClr val="FFFFFF"/>
                </a:solidFill>
              </a:rPr>
            </a:br>
            <a:r>
              <a:rPr lang="en-AU" sz="2000" dirty="0">
                <a:solidFill>
                  <a:srgbClr val="FFFFFF"/>
                </a:solidFill>
              </a:rPr>
              <a:t>Website links</a:t>
            </a:r>
            <a:br>
              <a:rPr lang="en-AU" sz="2000" dirty="0">
                <a:solidFill>
                  <a:srgbClr val="FFFFFF"/>
                </a:solidFill>
              </a:rPr>
            </a:br>
            <a:br>
              <a:rPr lang="en-AU" sz="3100" dirty="0">
                <a:solidFill>
                  <a:srgbClr val="FFFFFF"/>
                </a:solidFill>
              </a:rPr>
            </a:br>
            <a:br>
              <a:rPr lang="en-AU" sz="3100" dirty="0">
                <a:solidFill>
                  <a:srgbClr val="FFFFFF"/>
                </a:solidFill>
              </a:rPr>
            </a:br>
            <a:br>
              <a:rPr lang="en-AU" sz="3200" dirty="0">
                <a:solidFill>
                  <a:srgbClr val="FFFFFF"/>
                </a:solidFill>
              </a:rPr>
            </a:br>
            <a:br>
              <a:rPr lang="en-AU" sz="2000" dirty="0">
                <a:solidFill>
                  <a:srgbClr val="FFFFFF"/>
                </a:solidFill>
              </a:rPr>
            </a:br>
            <a:br>
              <a:rPr lang="en-AU" sz="2000" dirty="0">
                <a:solidFill>
                  <a:srgbClr val="FFFFFF"/>
                </a:solidFill>
              </a:rPr>
            </a:br>
            <a:endParaRPr lang="en-AU" sz="3200" dirty="0">
              <a:solidFill>
                <a:srgbClr val="FFFFFF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CE53F62-BBC7-47E1-B120-A4931B3AA2CC}"/>
              </a:ext>
            </a:extLst>
          </p:cNvPr>
          <p:cNvSpPr txBox="1"/>
          <p:nvPr/>
        </p:nvSpPr>
        <p:spPr>
          <a:xfrm>
            <a:off x="4495807" y="301931"/>
            <a:ext cx="6096000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AU" sz="2800" dirty="0">
              <a:solidFill>
                <a:schemeClr val="tx2"/>
              </a:solidFill>
            </a:endParaRPr>
          </a:p>
          <a:p>
            <a:r>
              <a:rPr lang="en-AU" sz="2800" dirty="0">
                <a:solidFill>
                  <a:schemeClr val="tx2"/>
                </a:solidFill>
              </a:rPr>
              <a:t>Our website is being further improved to provide project specific information</a:t>
            </a:r>
          </a:p>
          <a:p>
            <a:endParaRPr lang="en-AU" sz="2800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chemeClr val="tx2"/>
                </a:solidFill>
              </a:rPr>
              <a:t>Purpose of the project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chemeClr val="tx2"/>
                </a:solidFill>
              </a:rPr>
              <a:t>Timelines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chemeClr val="tx2"/>
                </a:solidFill>
              </a:rPr>
              <a:t>The latest news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chemeClr val="tx2"/>
                </a:solidFill>
              </a:rPr>
              <a:t>Information on opportunities to contribute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chemeClr val="tx2"/>
                </a:solidFill>
              </a:rPr>
              <a:t>Details and background documents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chemeClr val="tx2"/>
                </a:solidFill>
              </a:rPr>
              <a:t>Key contacts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>
              <a:solidFill>
                <a:schemeClr val="tx2"/>
              </a:solidFill>
            </a:endParaRPr>
          </a:p>
          <a:p>
            <a:r>
              <a:rPr lang="en-AU" sz="2800" i="1" dirty="0">
                <a:solidFill>
                  <a:schemeClr val="accent1">
                    <a:lumMod val="50000"/>
                  </a:schemeClr>
                </a:solidFill>
              </a:rPr>
              <a:t>Survey about engagement available to help us as a first step</a:t>
            </a:r>
          </a:p>
        </p:txBody>
      </p:sp>
    </p:spTree>
    <p:extLst>
      <p:ext uri="{BB962C8B-B14F-4D97-AF65-F5344CB8AC3E}">
        <p14:creationId xmlns:p14="http://schemas.microsoft.com/office/powerpoint/2010/main" val="34816090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asmanian Government logo">
            <a:extLst>
              <a:ext uri="{FF2B5EF4-FFF2-40B4-BE49-F238E27FC236}">
                <a16:creationId xmlns:a16="http://schemas.microsoft.com/office/drawing/2014/main" id="{574F8F46-7DCF-488B-BE2A-F2AC81257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4" name="Picture 3" descr="Tasmanian Government logo">
            <a:extLst>
              <a:ext uri="{FF2B5EF4-FFF2-40B4-BE49-F238E27FC236}">
                <a16:creationId xmlns:a16="http://schemas.microsoft.com/office/drawing/2014/main" id="{0D98B76A-71A7-4DDD-8A1B-D31DAB7CCC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1230" y="2994046"/>
            <a:ext cx="1669540" cy="154811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6C6380-B7A5-479B-B237-E43D00CAD2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42" y="806824"/>
            <a:ext cx="2919738" cy="1494117"/>
          </a:xfrm>
        </p:spPr>
        <p:txBody>
          <a:bodyPr anchor="b">
            <a:normAutofit/>
          </a:bodyPr>
          <a:lstStyle/>
          <a:p>
            <a:pPr algn="l"/>
            <a:r>
              <a:rPr lang="en-AU" sz="4800" dirty="0">
                <a:solidFill>
                  <a:srgbClr val="FFFFFF"/>
                </a:solidFill>
              </a:rPr>
              <a:t>Football?</a:t>
            </a:r>
          </a:p>
        </p:txBody>
      </p:sp>
      <p:pic>
        <p:nvPicPr>
          <p:cNvPr id="7" name="Picture 6" descr="Photograph of football">
            <a:extLst>
              <a:ext uri="{FF2B5EF4-FFF2-40B4-BE49-F238E27FC236}">
                <a16:creationId xmlns:a16="http://schemas.microsoft.com/office/drawing/2014/main" id="{2C80F51F-CC47-4DBC-BC80-35AEB437A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4375" y="851646"/>
            <a:ext cx="7947089" cy="478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431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6C6380-B7A5-479B-B237-E43D00CAD2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42" y="806824"/>
            <a:ext cx="2919738" cy="1494117"/>
          </a:xfrm>
        </p:spPr>
        <p:txBody>
          <a:bodyPr anchor="b">
            <a:normAutofit/>
          </a:bodyPr>
          <a:lstStyle/>
          <a:p>
            <a:pPr algn="l"/>
            <a:r>
              <a:rPr lang="en-AU" sz="4800" dirty="0">
                <a:solidFill>
                  <a:srgbClr val="FFFFFF"/>
                </a:solidFill>
              </a:rPr>
              <a:t>Cricket?</a:t>
            </a:r>
          </a:p>
        </p:txBody>
      </p:sp>
      <p:pic>
        <p:nvPicPr>
          <p:cNvPr id="6" name="Picture 5" descr="Photograph of women's cricket team">
            <a:extLst>
              <a:ext uri="{FF2B5EF4-FFF2-40B4-BE49-F238E27FC236}">
                <a16:creationId xmlns:a16="http://schemas.microsoft.com/office/drawing/2014/main" id="{5C836FFF-1007-411F-8C3A-C9FCF723A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912" y="551230"/>
            <a:ext cx="7824778" cy="528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817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AE44A8-2C5C-4EEF-9C5E-51F8E221EF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041" y="2767106"/>
            <a:ext cx="3107554" cy="3245472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AU" sz="4000" dirty="0">
                <a:solidFill>
                  <a:srgbClr val="FFFFFF"/>
                </a:solidFill>
              </a:rPr>
              <a:t>A range of skills in different areas of the field BUT with a common purpose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6C6380-B7A5-479B-B237-E43D00CAD2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41" y="806824"/>
            <a:ext cx="3107553" cy="1494117"/>
          </a:xfrm>
        </p:spPr>
        <p:txBody>
          <a:bodyPr anchor="b">
            <a:normAutofit/>
          </a:bodyPr>
          <a:lstStyle/>
          <a:p>
            <a:pPr algn="l"/>
            <a:r>
              <a:rPr lang="en-AU" sz="4800" dirty="0">
                <a:solidFill>
                  <a:srgbClr val="FFFFFF"/>
                </a:solidFill>
              </a:rPr>
              <a:t>Teamwork!</a:t>
            </a:r>
          </a:p>
        </p:txBody>
      </p:sp>
      <p:pic>
        <p:nvPicPr>
          <p:cNvPr id="5" name="Picture 4" descr="Diagram of cricket ground illustrating team work">
            <a:extLst>
              <a:ext uri="{FF2B5EF4-FFF2-40B4-BE49-F238E27FC236}">
                <a16:creationId xmlns:a16="http://schemas.microsoft.com/office/drawing/2014/main" id="{5D23A7DC-A31C-428B-BA9A-17D32B696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4930" y="316994"/>
            <a:ext cx="7809735" cy="585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336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AE44A8-2C5C-4EEF-9C5E-51F8E221EF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040" y="2767106"/>
            <a:ext cx="3218623" cy="3245472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AU" sz="4000" dirty="0">
                <a:solidFill>
                  <a:srgbClr val="FFFFFF"/>
                </a:solidFill>
              </a:rPr>
              <a:t>The game plan for the next phase of improvements and to highlight opportunities for engagement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6C6380-B7A5-479B-B237-E43D00CAD2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41" y="806824"/>
            <a:ext cx="3107553" cy="1494117"/>
          </a:xfrm>
        </p:spPr>
        <p:txBody>
          <a:bodyPr anchor="b">
            <a:normAutofit fontScale="70000" lnSpcReduction="20000"/>
          </a:bodyPr>
          <a:lstStyle/>
          <a:p>
            <a:pPr algn="l"/>
            <a:r>
              <a:rPr lang="en-AU" sz="4800" dirty="0">
                <a:solidFill>
                  <a:srgbClr val="FFFFFF"/>
                </a:solidFill>
              </a:rPr>
              <a:t>Building a better planning system</a:t>
            </a:r>
          </a:p>
        </p:txBody>
      </p:sp>
      <p:pic>
        <p:nvPicPr>
          <p:cNvPr id="8" name="Picture 7" descr="Diagram of hockey field illustrating building a better planning system">
            <a:extLst>
              <a:ext uri="{FF2B5EF4-FFF2-40B4-BE49-F238E27FC236}">
                <a16:creationId xmlns:a16="http://schemas.microsoft.com/office/drawing/2014/main" id="{ED669F92-A2A7-4E90-8CB9-403006526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1442" y="829327"/>
            <a:ext cx="7803050" cy="542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66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AE44A8-2C5C-4EEF-9C5E-51F8E221EF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041" y="2767106"/>
            <a:ext cx="3107554" cy="3245472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AU" sz="4000" dirty="0">
                <a:solidFill>
                  <a:srgbClr val="FFFFFF"/>
                </a:solidFill>
              </a:rPr>
              <a:t>Planning is about helping to make a better and more sustainable place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6C6380-B7A5-479B-B237-E43D00CAD2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41" y="806824"/>
            <a:ext cx="3107553" cy="1494117"/>
          </a:xfrm>
        </p:spPr>
        <p:txBody>
          <a:bodyPr anchor="b">
            <a:normAutofit/>
          </a:bodyPr>
          <a:lstStyle/>
          <a:p>
            <a:pPr algn="l"/>
            <a:r>
              <a:rPr lang="en-AU" sz="3200" dirty="0">
                <a:solidFill>
                  <a:srgbClr val="FFFFFF"/>
                </a:solidFill>
              </a:rPr>
              <a:t>This is about how but why and who is important?</a:t>
            </a:r>
          </a:p>
          <a:p>
            <a:pPr algn="l"/>
            <a:endParaRPr lang="en-AU" sz="3200" dirty="0">
              <a:solidFill>
                <a:srgbClr val="FFFFFF"/>
              </a:solidFill>
            </a:endParaRPr>
          </a:p>
        </p:txBody>
      </p:sp>
      <p:pic>
        <p:nvPicPr>
          <p:cNvPr id="5" name="Picture 4" descr="Illustration of windmills in every day life">
            <a:extLst>
              <a:ext uri="{FF2B5EF4-FFF2-40B4-BE49-F238E27FC236}">
                <a16:creationId xmlns:a16="http://schemas.microsoft.com/office/drawing/2014/main" id="{271CD133-DCDF-4A11-940E-4E3B39B6A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221" y="1645271"/>
            <a:ext cx="8048160" cy="376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50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AE44A8-2C5C-4EEF-9C5E-51F8E221EF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041" y="2767106"/>
            <a:ext cx="3107554" cy="3245472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AU" sz="4000" dirty="0">
                <a:solidFill>
                  <a:srgbClr val="FFFFFF"/>
                </a:solidFill>
              </a:rPr>
              <a:t>The State Government, local councils, planners and the public all have different parts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6C6380-B7A5-479B-B237-E43D00CAD2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41" y="806824"/>
            <a:ext cx="3107553" cy="1494117"/>
          </a:xfrm>
        </p:spPr>
        <p:txBody>
          <a:bodyPr anchor="b">
            <a:normAutofit/>
          </a:bodyPr>
          <a:lstStyle/>
          <a:p>
            <a:pPr algn="l"/>
            <a:r>
              <a:rPr lang="en-AU" sz="3200" dirty="0">
                <a:solidFill>
                  <a:srgbClr val="FFFFFF"/>
                </a:solidFill>
              </a:rPr>
              <a:t>We all have roles to play </a:t>
            </a:r>
          </a:p>
          <a:p>
            <a:pPr algn="l"/>
            <a:endParaRPr lang="en-AU" sz="3200" dirty="0">
              <a:solidFill>
                <a:srgbClr val="FFFFFF"/>
              </a:solidFill>
            </a:endParaRPr>
          </a:p>
        </p:txBody>
      </p:sp>
      <p:pic>
        <p:nvPicPr>
          <p:cNvPr id="8" name="Picture 7" descr="Photograph of wheelchair sports - we all have roles to play">
            <a:extLst>
              <a:ext uri="{FF2B5EF4-FFF2-40B4-BE49-F238E27FC236}">
                <a16:creationId xmlns:a16="http://schemas.microsoft.com/office/drawing/2014/main" id="{7BE33C18-31C9-47DD-BECE-2733767D4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4888" y="641135"/>
            <a:ext cx="7980826" cy="528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07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AE44A8-2C5C-4EEF-9C5E-51F8E221EF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041" y="2767106"/>
            <a:ext cx="3107554" cy="3245472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AU" sz="4000" dirty="0">
                <a:solidFill>
                  <a:srgbClr val="FFFFFF"/>
                </a:solidFill>
              </a:rPr>
              <a:t>– the key to successfully building a Tasmanian planning system that is fit for purpose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6C6380-B7A5-479B-B237-E43D00CAD2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41" y="806824"/>
            <a:ext cx="3107553" cy="1494117"/>
          </a:xfrm>
        </p:spPr>
        <p:txBody>
          <a:bodyPr anchor="b">
            <a:normAutofit/>
          </a:bodyPr>
          <a:lstStyle/>
          <a:p>
            <a:pPr algn="l"/>
            <a:r>
              <a:rPr lang="en-AU" sz="3200" dirty="0">
                <a:solidFill>
                  <a:srgbClr val="FFFFFF"/>
                </a:solidFill>
              </a:rPr>
              <a:t>Using teamwork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4F00D1-AD2F-4657-94AE-72912A629B44}"/>
              </a:ext>
            </a:extLst>
          </p:cNvPr>
          <p:cNvSpPr txBox="1"/>
          <p:nvPr/>
        </p:nvSpPr>
        <p:spPr>
          <a:xfrm>
            <a:off x="4601043" y="478712"/>
            <a:ext cx="6096000" cy="6401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AU" sz="2800" dirty="0">
                <a:solidFill>
                  <a:schemeClr val="tx2"/>
                </a:solidFill>
              </a:rPr>
              <a:t>The ‘game plan’ -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AU" sz="2800" dirty="0">
              <a:solidFill>
                <a:schemeClr val="tx2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chemeClr val="tx2"/>
                </a:solidFill>
              </a:rPr>
              <a:t>Setting out the key programs and streams of work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AU" sz="2800" dirty="0">
              <a:solidFill>
                <a:schemeClr val="tx2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chemeClr val="tx2"/>
                </a:solidFill>
              </a:rPr>
              <a:t>Outlining opportunities for engagement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AU" sz="2800" dirty="0">
              <a:solidFill>
                <a:schemeClr val="tx2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chemeClr val="tx2"/>
                </a:solidFill>
              </a:rPr>
              <a:t>What type of feedback is expected from whom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AU" sz="2800" dirty="0">
              <a:solidFill>
                <a:schemeClr val="tx2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chemeClr val="tx2"/>
                </a:solidFill>
              </a:rPr>
              <a:t>Where, when and how that feedback will be used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AU" sz="2800" dirty="0">
              <a:solidFill>
                <a:schemeClr val="tx2"/>
              </a:solidFill>
            </a:endParaRPr>
          </a:p>
          <a:p>
            <a:pPr algn="l"/>
            <a:endParaRPr lang="en-AU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110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2786</TotalTime>
  <Words>1464</Words>
  <Application>Microsoft Office PowerPoint</Application>
  <PresentationFormat>Widescreen</PresentationFormat>
  <Paragraphs>228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Gill Sans</vt:lpstr>
      <vt:lpstr>Gill Sans Light</vt:lpstr>
      <vt:lpstr>Office Theme</vt:lpstr>
      <vt:lpstr>PowerPoint Presentation</vt:lpstr>
      <vt:lpstr>Continuing to build the Tasmanian planning system   </vt:lpstr>
      <vt:lpstr>PowerPoint Presentation</vt:lpstr>
      <vt:lpstr>PowerPoint Presentation</vt:lpstr>
      <vt:lpstr>A range of skills in different areas of the field BUT with a common purpose</vt:lpstr>
      <vt:lpstr>The game plan for the next phase of improvements and to highlight opportunities for engagement</vt:lpstr>
      <vt:lpstr>Planning is about helping to make a better and more sustainable place</vt:lpstr>
      <vt:lpstr>The State Government, local councils, planners and the public all have different parts </vt:lpstr>
      <vt:lpstr>– the key to successfully building a Tasmanian planning system that is fit for purpose</vt:lpstr>
      <vt:lpstr>– more going on means we   need good communications</vt:lpstr>
      <vt:lpstr>Putting planning into the centre of State Government</vt:lpstr>
      <vt:lpstr>“Tell me about the program and the engagement opportunities”</vt:lpstr>
      <vt:lpstr>Painting the Sydney Harbour Bridge is basically a constant program</vt:lpstr>
      <vt:lpstr>Important the right mechanisms are in place for reviews – the planning legislation provides for this</vt:lpstr>
      <vt:lpstr>Planning is so much more than a planning scheme – making sure the system works requires coordination and integration</vt:lpstr>
      <vt:lpstr>- dominated by regulatory planning with few policies and inconsistent strategies</vt:lpstr>
      <vt:lpstr>Concurrent work to build a planning policy basis and framework for reviewing the strategies</vt:lpstr>
      <vt:lpstr>Statutory review of the SPPs – the standardised set of planning rules that councils apply through their Local Provisions Schedules (LPSs)</vt:lpstr>
      <vt:lpstr>PowerPoint Presentation</vt:lpstr>
      <vt:lpstr>PowerPoint Presentation</vt:lpstr>
      <vt:lpstr>The project is preparing a set of planning policies to guide the other parts of the planning system</vt:lpstr>
      <vt:lpstr>Who should inform this work? *scoping – public *content - State agencies and authorities *implementation tools - local councils and regional bodies *statutory review – public  How to get involved - scoping issues  - workshopping implementation </vt:lpstr>
      <vt:lpstr>PowerPoint Presentation</vt:lpstr>
      <vt:lpstr>The project will develop a consistent framework for regional planning including preparation, scope, content, timescale, and approval of RLUSs</vt:lpstr>
      <vt:lpstr>Who should inform this work? Everyone should have an interest in developing the framework Regional bodies – key players in preparing strategies Local councils – the LPSs are the primary implementation  How to get involved - considering options  - workshopping models </vt:lpstr>
      <vt:lpstr>PowerPoint Presentation</vt:lpstr>
      <vt:lpstr>Clear and regular communications are critical for success  We will let you know what’s going on…..  How to find out - subscribe to Newsletter - check the website - get on the stakeholder list     </vt:lpstr>
      <vt:lpstr>  Providing project specific engagement strategies  Detailed program will be provided to councils  Website links   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Risby, Brian</dc:creator>
  <cp:lastModifiedBy>Cullen, Julie</cp:lastModifiedBy>
  <cp:revision>53</cp:revision>
  <cp:lastPrinted>2022-03-30T00:04:24Z</cp:lastPrinted>
  <dcterms:created xsi:type="dcterms:W3CDTF">2022-03-28T03:42:34Z</dcterms:created>
  <dcterms:modified xsi:type="dcterms:W3CDTF">2022-08-17T05:15:30Z</dcterms:modified>
</cp:coreProperties>
</file>